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9" r:id="rId11"/>
    <p:sldId id="270" r:id="rId12"/>
    <p:sldId id="271" r:id="rId13"/>
    <p:sldId id="273" r:id="rId14"/>
    <p:sldId id="290" r:id="rId15"/>
    <p:sldId id="275" r:id="rId16"/>
    <p:sldId id="276" r:id="rId17"/>
    <p:sldId id="277" r:id="rId18"/>
    <p:sldId id="278" r:id="rId19"/>
    <p:sldId id="281" r:id="rId20"/>
    <p:sldId id="283" r:id="rId21"/>
    <p:sldId id="284" r:id="rId2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00"/>
    <a:srgbClr val="FFEA18"/>
    <a:srgbClr val="FFCC18"/>
    <a:srgbClr val="660000"/>
    <a:srgbClr val="0F11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096000" y="8686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7749BB17-37F3-4A89-ACB3-763C2876477D}" type="slidenum">
              <a:rPr lang="en-US"/>
              <a:pPr/>
              <a:t>‹#›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869278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endParaRPr lang="en-US" smtClean="0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806E4543-A144-4018-9281-B3B4F6FE17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83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227013" indent="-112713" algn="l" rtl="0" eaLnBrk="0" fontAlgn="base" hangingPunct="0">
      <a:spcBef>
        <a:spcPct val="30000"/>
      </a:spcBef>
      <a:spcAft>
        <a:spcPct val="0"/>
      </a:spcAft>
      <a:buFont typeface="Wingdings" charset="2"/>
      <a:buChar char="§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463550" indent="-122238" algn="l" rtl="0" eaLnBrk="0" fontAlgn="base" hangingPunct="0">
      <a:spcBef>
        <a:spcPct val="30000"/>
      </a:spcBef>
      <a:spcAft>
        <a:spcPct val="0"/>
      </a:spcAft>
      <a:buFont typeface="Wingdings" charset="2"/>
      <a:buChar char="§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577850" algn="l" rtl="0" eaLnBrk="0" fontAlgn="base" hangingPunct="0">
      <a:spcBef>
        <a:spcPct val="30000"/>
      </a:spcBef>
      <a:spcAft>
        <a:spcPct val="0"/>
      </a:spcAft>
      <a:buFont typeface="Wingdings" charset="2"/>
      <a:buChar char="§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6192852-715F-45CF-8640-7F4952866A64}" type="slidenum">
              <a:rPr lang="en-US" sz="1200">
                <a:latin typeface="Times" charset="0"/>
              </a:rPr>
              <a:pPr/>
              <a:t>1</a:t>
            </a:fld>
            <a:endParaRPr lang="en-US" sz="1200">
              <a:latin typeface="Times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63D12FB-B548-45D9-9D90-9C0835F0ED96}" type="slidenum">
              <a:rPr lang="en-US" sz="1200">
                <a:latin typeface="Times" charset="0"/>
              </a:rPr>
              <a:pPr/>
              <a:t>10</a:t>
            </a:fld>
            <a:endParaRPr lang="en-US" sz="1200">
              <a:latin typeface="Times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C9ECF9F-89F9-499F-9EF2-4B5C9DF1E2D7}" type="slidenum">
              <a:rPr lang="en-US" sz="1200">
                <a:latin typeface="Times" charset="0"/>
              </a:rPr>
              <a:pPr/>
              <a:t>11</a:t>
            </a:fld>
            <a:endParaRPr lang="en-US" sz="1200">
              <a:latin typeface="Times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1663CFC-A597-4F8F-9F45-EB17BBAC03CD}" type="slidenum">
              <a:rPr lang="en-US" sz="1200">
                <a:latin typeface="Times" charset="0"/>
              </a:rPr>
              <a:pPr/>
              <a:t>12</a:t>
            </a:fld>
            <a:endParaRPr lang="en-US" sz="1200">
              <a:latin typeface="Times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A208BB6-E69A-4787-AFED-C8E8159069BF}" type="slidenum">
              <a:rPr lang="en-US" sz="1200">
                <a:latin typeface="Times" charset="0"/>
              </a:rPr>
              <a:pPr/>
              <a:t>13</a:t>
            </a:fld>
            <a:endParaRPr lang="en-US" sz="1200">
              <a:latin typeface="Times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mtClean="0"/>
              <a:t>The energy rules the process.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F171A9F-6DD2-4258-B7C3-8B7D0AB7C1B1}" type="slidenum">
              <a:rPr lang="en-US" sz="1200">
                <a:latin typeface="Times" charset="0"/>
              </a:rPr>
              <a:pPr/>
              <a:t>19</a:t>
            </a:fld>
            <a:endParaRPr lang="en-US" sz="1200">
              <a:latin typeface="Times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D47B84F-CDFC-41FC-9048-CF42A0AAAE5B}" type="slidenum">
              <a:rPr lang="en-US" sz="1200">
                <a:latin typeface="Times" charset="0"/>
              </a:rPr>
              <a:pPr/>
              <a:t>20</a:t>
            </a:fld>
            <a:endParaRPr lang="en-US" sz="1200">
              <a:latin typeface="Times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1C9C26F-C89B-453F-9685-EF8663947DED}" type="slidenum">
              <a:rPr lang="en-US" sz="1200">
                <a:latin typeface="Times" charset="0"/>
              </a:rPr>
              <a:pPr/>
              <a:t>21</a:t>
            </a:fld>
            <a:endParaRPr lang="en-US" sz="1200">
              <a:latin typeface="Times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81D68552-EDB9-4907-A715-E3398E4412E8}" type="slidenum">
              <a:rPr lang="en-US" sz="1200">
                <a:latin typeface="Times" charset="0"/>
              </a:rPr>
              <a:pPr/>
              <a:t>2</a:t>
            </a:fld>
            <a:endParaRPr lang="en-US" sz="1200">
              <a:latin typeface="Times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E359EA5-82AC-4041-9FF0-E50237EB81D0}" type="slidenum">
              <a:rPr lang="en-US" sz="1200">
                <a:latin typeface="Times" charset="0"/>
              </a:rPr>
              <a:pPr/>
              <a:t>3</a:t>
            </a:fld>
            <a:endParaRPr lang="en-US" sz="1200">
              <a:latin typeface="Times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41A78315-F641-4DA2-8784-711E7B5EF70F}" type="slidenum">
              <a:rPr lang="en-US" sz="1200">
                <a:latin typeface="Times" charset="0"/>
              </a:rPr>
              <a:pPr/>
              <a:t>4</a:t>
            </a:fld>
            <a:endParaRPr lang="en-US" sz="1200">
              <a:latin typeface="Times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576A68F-0BB1-497E-9F32-22259796D4B0}" type="slidenum">
              <a:rPr lang="en-US" sz="1200">
                <a:latin typeface="Times" charset="0"/>
              </a:rPr>
              <a:pPr/>
              <a:t>5</a:t>
            </a:fld>
            <a:endParaRPr lang="en-US" sz="1200">
              <a:latin typeface="Times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D027D97-3C52-4664-ADA3-DD2225C77190}" type="slidenum">
              <a:rPr lang="en-US" sz="1200">
                <a:latin typeface="Times" charset="0"/>
              </a:rPr>
              <a:pPr/>
              <a:t>6</a:t>
            </a:fld>
            <a:endParaRPr lang="en-US" sz="1200">
              <a:latin typeface="Times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329969F-34E1-41ED-9608-715A3C8DA404}" type="slidenum">
              <a:rPr lang="en-US" sz="1200">
                <a:latin typeface="Times" charset="0"/>
              </a:rPr>
              <a:pPr/>
              <a:t>7</a:t>
            </a:fld>
            <a:endParaRPr lang="en-US" sz="1200">
              <a:latin typeface="Times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1965BE34-5E51-4E5B-B132-CB813A1F9551}" type="slidenum">
              <a:rPr lang="en-US" sz="1200">
                <a:latin typeface="Times" charset="0"/>
              </a:rPr>
              <a:pPr/>
              <a:t>8</a:t>
            </a:fld>
            <a:endParaRPr lang="en-US" sz="1200">
              <a:latin typeface="Times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8CEE530-78D0-4C5B-8406-E462E0EAC1A4}" type="slidenum">
              <a:rPr lang="en-US" sz="1200">
                <a:latin typeface="Times" charset="0"/>
              </a:rPr>
              <a:pPr/>
              <a:t>9</a:t>
            </a:fld>
            <a:endParaRPr lang="en-US" sz="1200">
              <a:latin typeface="Times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sz="900" smtClean="0"/>
              <a:t>Enzymes </a:t>
            </a:r>
          </a:p>
          <a:p>
            <a:pPr lvl="1" eaLnBrk="1" hangingPunct="1"/>
            <a:r>
              <a:rPr lang="en-US" sz="900" smtClean="0"/>
              <a:t>more than a dozen enzymes &amp; other proteins participate in DNA replication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" charset="0"/>
            </a:endParaRPr>
          </a:p>
        </p:txBody>
      </p:sp>
      <p:sp>
        <p:nvSpPr>
          <p:cNvPr id="5" name="Rectangle 74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78"/>
          <p:cNvGrpSpPr>
            <a:grpSpLocks/>
          </p:cNvGrpSpPr>
          <p:nvPr/>
        </p:nvGrpSpPr>
        <p:grpSpPr bwMode="auto">
          <a:xfrm>
            <a:off x="381000" y="1524000"/>
            <a:ext cx="6324600" cy="2590800"/>
            <a:chOff x="240" y="960"/>
            <a:chExt cx="3984" cy="1632"/>
          </a:xfrm>
        </p:grpSpPr>
        <p:sp>
          <p:nvSpPr>
            <p:cNvPr id="7" name="Line 75"/>
            <p:cNvSpPr>
              <a:spLocks noChangeShapeType="1"/>
            </p:cNvSpPr>
            <p:nvPr userDrawn="1"/>
          </p:nvSpPr>
          <p:spPr bwMode="auto">
            <a:xfrm>
              <a:off x="240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Line 76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77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79"/>
          <p:cNvGrpSpPr>
            <a:grpSpLocks/>
          </p:cNvGrpSpPr>
          <p:nvPr/>
        </p:nvGrpSpPr>
        <p:grpSpPr bwMode="auto">
          <a:xfrm rot="10800000">
            <a:off x="2286000" y="2819400"/>
            <a:ext cx="6324600" cy="2590800"/>
            <a:chOff x="240" y="960"/>
            <a:chExt cx="3984" cy="1632"/>
          </a:xfrm>
        </p:grpSpPr>
        <p:sp>
          <p:nvSpPr>
            <p:cNvPr id="11" name="Line 80"/>
            <p:cNvSpPr>
              <a:spLocks noChangeShapeType="1"/>
            </p:cNvSpPr>
            <p:nvPr userDrawn="1"/>
          </p:nvSpPr>
          <p:spPr bwMode="auto">
            <a:xfrm>
              <a:off x="241" y="1152"/>
              <a:ext cx="3984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Line 81"/>
            <p:cNvSpPr>
              <a:spLocks noChangeShapeType="1"/>
            </p:cNvSpPr>
            <p:nvPr userDrawn="1"/>
          </p:nvSpPr>
          <p:spPr bwMode="auto">
            <a:xfrm>
              <a:off x="384" y="960"/>
              <a:ext cx="0" cy="163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82"/>
            <p:cNvSpPr>
              <a:spLocks noChangeArrowheads="1"/>
            </p:cNvSpPr>
            <p:nvPr userDrawn="1"/>
          </p:nvSpPr>
          <p:spPr bwMode="auto">
            <a:xfrm>
              <a:off x="336" y="1104"/>
              <a:ext cx="96" cy="96"/>
            </a:xfrm>
            <a:prstGeom prst="ellips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" name="Text Box 83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600" b="1"/>
              <a:t>AP Biology</a:t>
            </a:r>
            <a:endParaRPr lang="en-US">
              <a:latin typeface="Times" charset="0"/>
            </a:endParaRPr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9144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64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6934200" y="6264275"/>
            <a:ext cx="1524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1" smtClean="0"/>
            </a:lvl1pPr>
          </a:lstStyle>
          <a:p>
            <a:pPr>
              <a:defRPr/>
            </a:pPr>
            <a:r>
              <a:rPr lang="en-US"/>
              <a:t>2007-2008</a:t>
            </a:r>
          </a:p>
        </p:txBody>
      </p:sp>
      <p:sp>
        <p:nvSpPr>
          <p:cNvPr id="16" name="Rectangle 70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17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4BB6EC-BD57-4432-8186-6F3EA355D090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763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0E9FFC-9DFB-4D13-9528-BCA53983C7DA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88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A7FB26-A799-49BA-BE12-CBB840917FC0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14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38100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E3D61B-0A08-4247-BAA4-73C49C29635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948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3D7F5D-7323-46E1-9B8B-236A72F96355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73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028A7B-2365-4316-858B-406F77DEAA60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89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135CE7-B21E-4E2B-88B2-D05000760352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3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543AB9-FA5F-473B-9539-F2424ED77748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335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747580-33C7-4FCB-8091-9D3D6450991D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15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85800"/>
            <a:ext cx="7772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371600"/>
            <a:ext cx="7772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39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62400" y="6492875"/>
            <a:ext cx="533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/>
            </a:lvl1pPr>
          </a:lstStyle>
          <a:p>
            <a:fld id="{2F9EAEB5-BFE2-4526-8489-8E9D13D674FF}" type="slidenum">
              <a:rPr lang="en-US"/>
              <a:pPr/>
              <a:t>‹#›</a:t>
            </a:fld>
            <a:endParaRPr lang="en-US">
              <a:solidFill>
                <a:schemeClr val="hlink"/>
              </a:solidFill>
            </a:endParaRPr>
          </a:p>
        </p:txBody>
      </p:sp>
      <p:sp>
        <p:nvSpPr>
          <p:cNvPr id="3147" name="Line 75"/>
          <p:cNvSpPr>
            <a:spLocks noChangeShapeType="1"/>
          </p:cNvSpPr>
          <p:nvPr/>
        </p:nvSpPr>
        <p:spPr bwMode="auto">
          <a:xfrm>
            <a:off x="381000" y="1219200"/>
            <a:ext cx="6324600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48" name="Line 76"/>
          <p:cNvSpPr>
            <a:spLocks noChangeShapeType="1"/>
          </p:cNvSpPr>
          <p:nvPr/>
        </p:nvSpPr>
        <p:spPr bwMode="auto">
          <a:xfrm>
            <a:off x="609600" y="914400"/>
            <a:ext cx="0" cy="2590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49" name="Oval 77"/>
          <p:cNvSpPr>
            <a:spLocks noChangeArrowheads="1"/>
          </p:cNvSpPr>
          <p:nvPr/>
        </p:nvSpPr>
        <p:spPr bwMode="auto">
          <a:xfrm>
            <a:off x="533400" y="1143000"/>
            <a:ext cx="152400" cy="152400"/>
          </a:xfrm>
          <a:prstGeom prst="ellips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0" name="Rectangle 78"/>
          <p:cNvSpPr>
            <a:spLocks noChangeArrowheads="1"/>
          </p:cNvSpPr>
          <p:nvPr/>
        </p:nvSpPr>
        <p:spPr bwMode="auto">
          <a:xfrm>
            <a:off x="0" y="0"/>
            <a:ext cx="9144000" cy="304800"/>
          </a:xfrm>
          <a:prstGeom prst="rect">
            <a:avLst/>
          </a:prstGeom>
          <a:solidFill>
            <a:srgbClr val="0F116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Times" charset="0"/>
            </a:endParaRPr>
          </a:p>
        </p:txBody>
      </p:sp>
      <p:sp>
        <p:nvSpPr>
          <p:cNvPr id="3151" name="Rectangle 79"/>
          <p:cNvSpPr>
            <a:spLocks noChangeArrowheads="1"/>
          </p:cNvSpPr>
          <p:nvPr/>
        </p:nvSpPr>
        <p:spPr bwMode="auto">
          <a:xfrm>
            <a:off x="0" y="228600"/>
            <a:ext cx="91440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53" name="Text Box 81"/>
          <p:cNvSpPr txBox="1">
            <a:spLocks noChangeArrowheads="1"/>
          </p:cNvSpPr>
          <p:nvPr/>
        </p:nvSpPr>
        <p:spPr bwMode="auto">
          <a:xfrm>
            <a:off x="228600" y="6384925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600" b="1"/>
              <a:t>AP Biology</a:t>
            </a:r>
            <a:endParaRPr lang="en-US">
              <a:latin typeface="Time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116A"/>
        </a:buClr>
        <a:buSzPct val="120000"/>
        <a:buFont typeface="Wingdings" charset="2"/>
        <a:buChar char="§"/>
        <a:defRPr sz="3000" b="1">
          <a:solidFill>
            <a:srgbClr val="0F116A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2"/>
        <a:buChar char="§"/>
        <a:defRPr sz="2400" b="1">
          <a:solidFill>
            <a:srgbClr val="0F116A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10000"/>
        <a:buFont typeface="Wingdings" charset="2"/>
        <a:buChar char="w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bin"/><Relationship Id="rId5" Type="http://schemas.openxmlformats.org/officeDocument/2006/relationships/audio" Target="../media/audio3.bin"/><Relationship Id="rId4" Type="http://schemas.openxmlformats.org/officeDocument/2006/relationships/audio" Target="../media/audio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audio" Target="../media/audio1.bin"/><Relationship Id="rId7" Type="http://schemas.openxmlformats.org/officeDocument/2006/relationships/image" Target="../media/image13.jpeg"/><Relationship Id="rId12" Type="http://schemas.openxmlformats.org/officeDocument/2006/relationships/image" Target="../media/image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11" Type="http://schemas.openxmlformats.org/officeDocument/2006/relationships/image" Target="../media/image17.png"/><Relationship Id="rId5" Type="http://schemas.openxmlformats.org/officeDocument/2006/relationships/audio" Target="../media/audio3.bin"/><Relationship Id="rId10" Type="http://schemas.openxmlformats.org/officeDocument/2006/relationships/image" Target="../media/image16.png"/><Relationship Id="rId4" Type="http://schemas.openxmlformats.org/officeDocument/2006/relationships/audio" Target="../media/audio5.bin"/><Relationship Id="rId9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audio" Target="../media/audio1.bin"/><Relationship Id="rId7" Type="http://schemas.openxmlformats.org/officeDocument/2006/relationships/audio" Target="../media/audio3.bin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11" Type="http://schemas.openxmlformats.org/officeDocument/2006/relationships/image" Target="../media/image21.png"/><Relationship Id="rId5" Type="http://schemas.openxmlformats.org/officeDocument/2006/relationships/audio" Target="../media/audio7.bin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5.wmf"/><Relationship Id="rId4" Type="http://schemas.openxmlformats.org/officeDocument/2006/relationships/audio" Target="../media/audio6.bin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8.bin"/><Relationship Id="rId13" Type="http://schemas.openxmlformats.org/officeDocument/2006/relationships/image" Target="../media/image30.png"/><Relationship Id="rId18" Type="http://schemas.openxmlformats.org/officeDocument/2006/relationships/image" Target="../media/image25.png"/><Relationship Id="rId3" Type="http://schemas.openxmlformats.org/officeDocument/2006/relationships/audio" Target="../media/audio1.bin"/><Relationship Id="rId7" Type="http://schemas.openxmlformats.org/officeDocument/2006/relationships/audio" Target="../media/audio7.bin"/><Relationship Id="rId12" Type="http://schemas.openxmlformats.org/officeDocument/2006/relationships/image" Target="../media/image18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24.png"/><Relationship Id="rId20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5.bin"/><Relationship Id="rId11" Type="http://schemas.openxmlformats.org/officeDocument/2006/relationships/image" Target="../media/image26.png"/><Relationship Id="rId5" Type="http://schemas.openxmlformats.org/officeDocument/2006/relationships/audio" Target="../media/audio3.bin"/><Relationship Id="rId15" Type="http://schemas.openxmlformats.org/officeDocument/2006/relationships/image" Target="../media/image31.png"/><Relationship Id="rId10" Type="http://schemas.openxmlformats.org/officeDocument/2006/relationships/image" Target="../media/image22.png"/><Relationship Id="rId19" Type="http://schemas.openxmlformats.org/officeDocument/2006/relationships/image" Target="../media/image33.png"/><Relationship Id="rId4" Type="http://schemas.openxmlformats.org/officeDocument/2006/relationships/audio" Target="../media/audio2.bin"/><Relationship Id="rId9" Type="http://schemas.openxmlformats.org/officeDocument/2006/relationships/image" Target="../media/image29.jpeg"/><Relationship Id="rId1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audio9.bin"/><Relationship Id="rId13" Type="http://schemas.openxmlformats.org/officeDocument/2006/relationships/image" Target="../media/image13.jpeg"/><Relationship Id="rId18" Type="http://schemas.openxmlformats.org/officeDocument/2006/relationships/image" Target="../media/image32.png"/><Relationship Id="rId26" Type="http://schemas.openxmlformats.org/officeDocument/2006/relationships/image" Target="../media/image39.png"/><Relationship Id="rId3" Type="http://schemas.openxmlformats.org/officeDocument/2006/relationships/audio" Target="../media/audio8.bin"/><Relationship Id="rId21" Type="http://schemas.openxmlformats.org/officeDocument/2006/relationships/image" Target="../media/image34.png"/><Relationship Id="rId7" Type="http://schemas.openxmlformats.org/officeDocument/2006/relationships/audio" Target="../media/audio6.bin"/><Relationship Id="rId12" Type="http://schemas.openxmlformats.org/officeDocument/2006/relationships/image" Target="../media/image26.png"/><Relationship Id="rId17" Type="http://schemas.openxmlformats.org/officeDocument/2006/relationships/image" Target="../media/image24.png"/><Relationship Id="rId25" Type="http://schemas.openxmlformats.org/officeDocument/2006/relationships/image" Target="../media/image38.png"/><Relationship Id="rId2" Type="http://schemas.openxmlformats.org/officeDocument/2006/relationships/audio" Target="../media/audio1.bin"/><Relationship Id="rId16" Type="http://schemas.openxmlformats.org/officeDocument/2006/relationships/image" Target="../media/image31.png"/><Relationship Id="rId20" Type="http://schemas.openxmlformats.org/officeDocument/2006/relationships/image" Target="../media/image33.png"/><Relationship Id="rId29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7.bin"/><Relationship Id="rId11" Type="http://schemas.openxmlformats.org/officeDocument/2006/relationships/image" Target="../media/image22.png"/><Relationship Id="rId24" Type="http://schemas.openxmlformats.org/officeDocument/2006/relationships/image" Target="../media/image37.png"/><Relationship Id="rId5" Type="http://schemas.openxmlformats.org/officeDocument/2006/relationships/audio" Target="../media/audio3.bin"/><Relationship Id="rId15" Type="http://schemas.openxmlformats.org/officeDocument/2006/relationships/image" Target="../media/image23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10" Type="http://schemas.openxmlformats.org/officeDocument/2006/relationships/image" Target="../media/image18.png"/><Relationship Id="rId19" Type="http://schemas.openxmlformats.org/officeDocument/2006/relationships/image" Target="../media/image25.png"/><Relationship Id="rId4" Type="http://schemas.openxmlformats.org/officeDocument/2006/relationships/audio" Target="../media/audio5.bin"/><Relationship Id="rId9" Type="http://schemas.openxmlformats.org/officeDocument/2006/relationships/image" Target="../media/image29.jpeg"/><Relationship Id="rId14" Type="http://schemas.openxmlformats.org/officeDocument/2006/relationships/image" Target="../media/image30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audio4.bin"/><Relationship Id="rId3" Type="http://schemas.openxmlformats.org/officeDocument/2006/relationships/audio" Target="../media/audio6.bin"/><Relationship Id="rId7" Type="http://schemas.openxmlformats.org/officeDocument/2006/relationships/audio" Target="../media/audio9.bin"/><Relationship Id="rId2" Type="http://schemas.openxmlformats.org/officeDocument/2006/relationships/audio" Target="../media/audio3.bin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bin"/><Relationship Id="rId5" Type="http://schemas.openxmlformats.org/officeDocument/2006/relationships/audio" Target="../media/audio8.bin"/><Relationship Id="rId4" Type="http://schemas.openxmlformats.org/officeDocument/2006/relationships/audio" Target="../media/audio5.bin"/><Relationship Id="rId9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bin"/><Relationship Id="rId2" Type="http://schemas.openxmlformats.org/officeDocument/2006/relationships/audio" Target="../media/audio4.bin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bin"/><Relationship Id="rId5" Type="http://schemas.openxmlformats.org/officeDocument/2006/relationships/audio" Target="../media/audio5.bin"/><Relationship Id="rId4" Type="http://schemas.openxmlformats.org/officeDocument/2006/relationships/audio" Target="../media/audio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bin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bin"/><Relationship Id="rId5" Type="http://schemas.openxmlformats.org/officeDocument/2006/relationships/audio" Target="../media/audio3.bin"/><Relationship Id="rId4" Type="http://schemas.openxmlformats.org/officeDocument/2006/relationships/audio" Target="../media/audio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bin"/><Relationship Id="rId2" Type="http://schemas.openxmlformats.org/officeDocument/2006/relationships/audio" Target="../media/audio5.bin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audio" Target="../media/audio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audio" Target="../media/audio1.bin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audio" Target="../media/audio4.bin"/><Relationship Id="rId4" Type="http://schemas.openxmlformats.org/officeDocument/2006/relationships/audio" Target="../media/audio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audio" Target="../media/audio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audio" Target="../media/audio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9"/>
          <p:cNvSpPr>
            <a:spLocks noGrp="1" noChangeArrowheads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400"/>
              <a:t>2007-2008</a:t>
            </a:r>
            <a:endParaRPr lang="en-US" sz="1400" b="0"/>
          </a:p>
        </p:txBody>
      </p:sp>
      <p:grpSp>
        <p:nvGrpSpPr>
          <p:cNvPr id="3075" name="Group 6"/>
          <p:cNvGrpSpPr>
            <a:grpSpLocks/>
          </p:cNvGrpSpPr>
          <p:nvPr/>
        </p:nvGrpSpPr>
        <p:grpSpPr bwMode="auto">
          <a:xfrm>
            <a:off x="304800" y="3804443"/>
            <a:ext cx="4038600" cy="2867025"/>
            <a:chOff x="48" y="2466"/>
            <a:chExt cx="2544" cy="1806"/>
          </a:xfrm>
        </p:grpSpPr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250"/>
            <a:stretch>
              <a:fillRect/>
            </a:stretch>
          </p:blipFill>
          <p:spPr bwMode="auto">
            <a:xfrm>
              <a:off x="48" y="2466"/>
              <a:ext cx="2544" cy="1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672" y="2640"/>
              <a:ext cx="1200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1200" y="2832"/>
              <a:ext cx="1152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2112" y="3072"/>
              <a:ext cx="432" cy="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868488" y="3089275"/>
            <a:ext cx="3765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DNA Replication</a:t>
            </a:r>
          </a:p>
        </p:txBody>
      </p:sp>
      <p:pic>
        <p:nvPicPr>
          <p:cNvPr id="3078" name="Picture 5" descr="14_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1" t="2251" r="25874"/>
          <a:stretch>
            <a:fillRect/>
          </a:stretch>
        </p:blipFill>
        <p:spPr bwMode="auto">
          <a:xfrm>
            <a:off x="6786563" y="3617913"/>
            <a:ext cx="2281237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Replication: 1st step</a:t>
            </a:r>
          </a:p>
        </p:txBody>
      </p:sp>
      <p:sp>
        <p:nvSpPr>
          <p:cNvPr id="4014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305800" cy="2362200"/>
          </a:xfrm>
        </p:spPr>
        <p:txBody>
          <a:bodyPr/>
          <a:lstStyle/>
          <a:p>
            <a:pPr eaLnBrk="1" hangingPunct="1"/>
            <a:r>
              <a:rPr lang="en-US" dirty="0" smtClean="0"/>
              <a:t>Unwind DNA</a:t>
            </a:r>
          </a:p>
          <a:p>
            <a:pPr lvl="1" eaLnBrk="1" hangingPunct="1"/>
            <a:r>
              <a:rPr lang="en-US" u="sng" dirty="0" smtClean="0">
                <a:solidFill>
                  <a:srgbClr val="CC0000"/>
                </a:solidFill>
              </a:rPr>
              <a:t>helicase</a:t>
            </a:r>
            <a:r>
              <a:rPr lang="en-US" dirty="0" smtClean="0"/>
              <a:t> enzyme</a:t>
            </a:r>
          </a:p>
          <a:p>
            <a:pPr marL="1085850" lvl="2" eaLnBrk="1" hangingPunct="1"/>
            <a:r>
              <a:rPr lang="en-US" dirty="0" smtClean="0"/>
              <a:t>unwinds part of DNA </a:t>
            </a:r>
            <a:r>
              <a:rPr lang="en-US" dirty="0" smtClean="0"/>
              <a:t>helix</a:t>
            </a:r>
            <a:endParaRPr lang="en-US" dirty="0" smtClean="0"/>
          </a:p>
        </p:txBody>
      </p:sp>
      <p:pic>
        <p:nvPicPr>
          <p:cNvPr id="13316" name="Picture 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3449638"/>
            <a:ext cx="69342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2" name="Rectangle 37"/>
          <p:cNvSpPr>
            <a:spLocks noChangeArrowheads="1"/>
          </p:cNvSpPr>
          <p:nvPr/>
        </p:nvSpPr>
        <p:spPr bwMode="auto">
          <a:xfrm>
            <a:off x="4425950" y="6429375"/>
            <a:ext cx="2273300" cy="4238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1446" name="AutoShape 38"/>
          <p:cNvSpPr>
            <a:spLocks noChangeArrowheads="1"/>
          </p:cNvSpPr>
          <p:nvPr/>
        </p:nvSpPr>
        <p:spPr bwMode="auto">
          <a:xfrm>
            <a:off x="5813425" y="6459538"/>
            <a:ext cx="1863725" cy="306387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/>
          <a:p>
            <a:pPr algn="r"/>
            <a:r>
              <a:rPr lang="en-US" sz="1800" b="1">
                <a:solidFill>
                  <a:srgbClr val="000000"/>
                </a:solidFill>
              </a:rPr>
              <a:t>replication fork</a:t>
            </a:r>
          </a:p>
        </p:txBody>
      </p:sp>
      <p:sp>
        <p:nvSpPr>
          <p:cNvPr id="13324" name="Rectangle 39"/>
          <p:cNvSpPr>
            <a:spLocks noChangeArrowheads="1"/>
          </p:cNvSpPr>
          <p:nvPr/>
        </p:nvSpPr>
        <p:spPr bwMode="auto">
          <a:xfrm>
            <a:off x="5899150" y="3448050"/>
            <a:ext cx="1800225" cy="2651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1448" name="AutoShape 40"/>
          <p:cNvSpPr>
            <a:spLocks noChangeArrowheads="1"/>
          </p:cNvSpPr>
          <p:nvPr/>
        </p:nvSpPr>
        <p:spPr bwMode="auto">
          <a:xfrm>
            <a:off x="5865813" y="3348038"/>
            <a:ext cx="1111250" cy="306387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/>
          <a:p>
            <a:pPr algn="l"/>
            <a:r>
              <a:rPr lang="en-US" sz="1800" b="1">
                <a:solidFill>
                  <a:srgbClr val="000000"/>
                </a:solidFill>
              </a:rPr>
              <a:t>helicase</a:t>
            </a:r>
          </a:p>
        </p:txBody>
      </p:sp>
      <p:sp>
        <p:nvSpPr>
          <p:cNvPr id="401449" name="Freeform 41"/>
          <p:cNvSpPr>
            <a:spLocks/>
          </p:cNvSpPr>
          <p:nvPr/>
        </p:nvSpPr>
        <p:spPr bwMode="auto">
          <a:xfrm>
            <a:off x="2890838" y="4772025"/>
            <a:ext cx="706437" cy="669925"/>
          </a:xfrm>
          <a:custGeom>
            <a:avLst/>
            <a:gdLst>
              <a:gd name="T0" fmla="*/ 214 w 445"/>
              <a:gd name="T1" fmla="*/ 51 h 422"/>
              <a:gd name="T2" fmla="*/ 22 w 445"/>
              <a:gd name="T3" fmla="*/ 201 h 422"/>
              <a:gd name="T4" fmla="*/ 81 w 445"/>
              <a:gd name="T5" fmla="*/ 301 h 422"/>
              <a:gd name="T6" fmla="*/ 281 w 445"/>
              <a:gd name="T7" fmla="*/ 418 h 422"/>
              <a:gd name="T8" fmla="*/ 431 w 445"/>
              <a:gd name="T9" fmla="*/ 276 h 422"/>
              <a:gd name="T10" fmla="*/ 364 w 445"/>
              <a:gd name="T11" fmla="*/ 35 h 422"/>
              <a:gd name="T12" fmla="*/ 214 w 445"/>
              <a:gd name="T13" fmla="*/ 51 h 4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45"/>
              <a:gd name="T22" fmla="*/ 0 h 422"/>
              <a:gd name="T23" fmla="*/ 445 w 445"/>
              <a:gd name="T24" fmla="*/ 422 h 4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45" h="422">
                <a:moveTo>
                  <a:pt x="214" y="51"/>
                </a:moveTo>
                <a:cubicBezTo>
                  <a:pt x="157" y="79"/>
                  <a:pt x="44" y="159"/>
                  <a:pt x="22" y="201"/>
                </a:cubicBezTo>
                <a:cubicBezTo>
                  <a:pt x="0" y="243"/>
                  <a:pt x="38" y="265"/>
                  <a:pt x="81" y="301"/>
                </a:cubicBezTo>
                <a:cubicBezTo>
                  <a:pt x="124" y="337"/>
                  <a:pt x="223" y="422"/>
                  <a:pt x="281" y="418"/>
                </a:cubicBezTo>
                <a:cubicBezTo>
                  <a:pt x="339" y="414"/>
                  <a:pt x="417" y="340"/>
                  <a:pt x="431" y="276"/>
                </a:cubicBezTo>
                <a:cubicBezTo>
                  <a:pt x="445" y="212"/>
                  <a:pt x="401" y="70"/>
                  <a:pt x="364" y="35"/>
                </a:cubicBezTo>
                <a:cubicBezTo>
                  <a:pt x="327" y="0"/>
                  <a:pt x="271" y="23"/>
                  <a:pt x="214" y="51"/>
                </a:cubicBezTo>
                <a:close/>
              </a:path>
            </a:pathLst>
          </a:custGeom>
          <a:gradFill rotWithShape="0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18900000" scaled="1"/>
          </a:gradFill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1450" name="Freeform 42"/>
          <p:cNvSpPr>
            <a:spLocks/>
          </p:cNvSpPr>
          <p:nvPr/>
        </p:nvSpPr>
        <p:spPr bwMode="auto">
          <a:xfrm flipH="1">
            <a:off x="5462588" y="4672013"/>
            <a:ext cx="706437" cy="669925"/>
          </a:xfrm>
          <a:custGeom>
            <a:avLst/>
            <a:gdLst>
              <a:gd name="T0" fmla="*/ 214 w 445"/>
              <a:gd name="T1" fmla="*/ 51 h 422"/>
              <a:gd name="T2" fmla="*/ 22 w 445"/>
              <a:gd name="T3" fmla="*/ 201 h 422"/>
              <a:gd name="T4" fmla="*/ 81 w 445"/>
              <a:gd name="T5" fmla="*/ 301 h 422"/>
              <a:gd name="T6" fmla="*/ 281 w 445"/>
              <a:gd name="T7" fmla="*/ 418 h 422"/>
              <a:gd name="T8" fmla="*/ 431 w 445"/>
              <a:gd name="T9" fmla="*/ 276 h 422"/>
              <a:gd name="T10" fmla="*/ 364 w 445"/>
              <a:gd name="T11" fmla="*/ 35 h 422"/>
              <a:gd name="T12" fmla="*/ 214 w 445"/>
              <a:gd name="T13" fmla="*/ 51 h 4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45"/>
              <a:gd name="T22" fmla="*/ 0 h 422"/>
              <a:gd name="T23" fmla="*/ 445 w 445"/>
              <a:gd name="T24" fmla="*/ 422 h 4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45" h="422">
                <a:moveTo>
                  <a:pt x="214" y="51"/>
                </a:moveTo>
                <a:cubicBezTo>
                  <a:pt x="157" y="79"/>
                  <a:pt x="44" y="159"/>
                  <a:pt x="22" y="201"/>
                </a:cubicBezTo>
                <a:cubicBezTo>
                  <a:pt x="0" y="243"/>
                  <a:pt x="38" y="265"/>
                  <a:pt x="81" y="301"/>
                </a:cubicBezTo>
                <a:cubicBezTo>
                  <a:pt x="124" y="337"/>
                  <a:pt x="223" y="422"/>
                  <a:pt x="281" y="418"/>
                </a:cubicBezTo>
                <a:cubicBezTo>
                  <a:pt x="339" y="414"/>
                  <a:pt x="417" y="340"/>
                  <a:pt x="431" y="276"/>
                </a:cubicBezTo>
                <a:cubicBezTo>
                  <a:pt x="445" y="212"/>
                  <a:pt x="401" y="70"/>
                  <a:pt x="364" y="35"/>
                </a:cubicBezTo>
                <a:cubicBezTo>
                  <a:pt x="327" y="0"/>
                  <a:pt x="271" y="23"/>
                  <a:pt x="214" y="51"/>
                </a:cubicBezTo>
                <a:close/>
              </a:path>
            </a:pathLst>
          </a:custGeom>
          <a:gradFill rotWithShape="0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18900000" scaled="1"/>
          </a:gradFill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Line 43"/>
          <p:cNvSpPr>
            <a:spLocks noChangeShapeType="1"/>
          </p:cNvSpPr>
          <p:nvPr/>
        </p:nvSpPr>
        <p:spPr bwMode="auto">
          <a:xfrm flipH="1">
            <a:off x="3465513" y="3698875"/>
            <a:ext cx="2393950" cy="1284288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9" name="Line 44"/>
          <p:cNvSpPr>
            <a:spLocks noChangeShapeType="1"/>
          </p:cNvSpPr>
          <p:nvPr/>
        </p:nvSpPr>
        <p:spPr bwMode="auto">
          <a:xfrm flipH="1">
            <a:off x="3478213" y="3724275"/>
            <a:ext cx="2393950" cy="1284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 bwMode="auto">
          <a:xfrm>
            <a:off x="195309" y="6248400"/>
            <a:ext cx="1296140" cy="525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14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014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0144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014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1" grpId="0" build="p" autoUpdateAnimBg="0"/>
      <p:bldP spid="401446" grpId="0" animBg="1" autoUpdateAnimBg="0"/>
      <p:bldP spid="401448" grpId="0" animBg="1" autoUpdateAnimBg="0"/>
      <p:bldP spid="401449" grpId="0" animBg="1"/>
      <p:bldP spid="4014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6"/>
          <p:cNvSpPr>
            <a:spLocks noChangeArrowheads="1"/>
          </p:cNvSpPr>
          <p:nvPr/>
        </p:nvSpPr>
        <p:spPr bwMode="auto">
          <a:xfrm>
            <a:off x="0" y="6205538"/>
            <a:ext cx="1639888" cy="6397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3471" name="AutoShape 15"/>
          <p:cNvSpPr>
            <a:spLocks noChangeArrowheads="1"/>
          </p:cNvSpPr>
          <p:nvPr/>
        </p:nvSpPr>
        <p:spPr bwMode="auto">
          <a:xfrm>
            <a:off x="1325563" y="4981575"/>
            <a:ext cx="2514600" cy="1600200"/>
          </a:xfrm>
          <a:custGeom>
            <a:avLst/>
            <a:gdLst>
              <a:gd name="T0" fmla="*/ 1257300 w 21600"/>
              <a:gd name="T1" fmla="*/ 0 h 21600"/>
              <a:gd name="T2" fmla="*/ 368226 w 21600"/>
              <a:gd name="T3" fmla="*/ 234326 h 21600"/>
              <a:gd name="T4" fmla="*/ 0 w 21600"/>
              <a:gd name="T5" fmla="*/ 800100 h 21600"/>
              <a:gd name="T6" fmla="*/ 368226 w 21600"/>
              <a:gd name="T7" fmla="*/ 1365875 h 21600"/>
              <a:gd name="T8" fmla="*/ 1257300 w 21600"/>
              <a:gd name="T9" fmla="*/ 1600200 h 21600"/>
              <a:gd name="T10" fmla="*/ 2146374 w 21600"/>
              <a:gd name="T11" fmla="*/ 1365875 h 21600"/>
              <a:gd name="T12" fmla="*/ 2514600 w 21600"/>
              <a:gd name="T13" fmla="*/ 800100 h 21600"/>
              <a:gd name="T14" fmla="*/ 2146374 w 21600"/>
              <a:gd name="T15" fmla="*/ 23432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250" y="10800"/>
                </a:moveTo>
                <a:cubicBezTo>
                  <a:pt x="8250" y="12208"/>
                  <a:pt x="9392" y="13350"/>
                  <a:pt x="10800" y="13350"/>
                </a:cubicBezTo>
                <a:cubicBezTo>
                  <a:pt x="12208" y="13350"/>
                  <a:pt x="13350" y="12208"/>
                  <a:pt x="13350" y="10800"/>
                </a:cubicBezTo>
                <a:cubicBezTo>
                  <a:pt x="13350" y="9392"/>
                  <a:pt x="12208" y="8250"/>
                  <a:pt x="10800" y="8250"/>
                </a:cubicBezTo>
                <a:cubicBezTo>
                  <a:pt x="9392" y="8250"/>
                  <a:pt x="8250" y="9392"/>
                  <a:pt x="8250" y="10800"/>
                </a:cubicBezTo>
                <a:close/>
              </a:path>
            </a:pathLst>
          </a:cu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b="1">
                <a:solidFill>
                  <a:srgbClr val="0F116A"/>
                </a:solidFill>
              </a:rPr>
              <a:t>DNA</a:t>
            </a:r>
          </a:p>
          <a:p>
            <a:r>
              <a:rPr lang="en-US" b="1">
                <a:solidFill>
                  <a:srgbClr val="0F116A"/>
                </a:solidFill>
              </a:rPr>
              <a:t>Polymerase III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685800"/>
            <a:ext cx="5562600" cy="762000"/>
          </a:xfrm>
        </p:spPr>
        <p:txBody>
          <a:bodyPr/>
          <a:lstStyle/>
          <a:p>
            <a:pPr eaLnBrk="1" hangingPunct="1"/>
            <a:r>
              <a:rPr lang="en-US" smtClean="0"/>
              <a:t>Replication: 2nd step</a:t>
            </a:r>
          </a:p>
        </p:txBody>
      </p:sp>
      <p:pic>
        <p:nvPicPr>
          <p:cNvPr id="14341" name="Picture 4" descr="DNA Replication for PPT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44500"/>
            <a:ext cx="215265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3461" name="Picture 5" descr="base1PP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50" y="5934075"/>
            <a:ext cx="1984375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3462" name="Picture 6" descr="baseAPPT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50" y="4694238"/>
            <a:ext cx="1992313" cy="134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3463" name="Picture 7" descr="baseCPP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50" y="3387725"/>
            <a:ext cx="2143125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3464" name="Picture 8" descr="baseTPPT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50" y="2171700"/>
            <a:ext cx="2160588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3465" name="AutoShape 9"/>
          <p:cNvSpPr>
            <a:spLocks noChangeArrowheads="1"/>
          </p:cNvSpPr>
          <p:nvPr/>
        </p:nvSpPr>
        <p:spPr bwMode="auto">
          <a:xfrm flipH="1">
            <a:off x="5026025" y="4751388"/>
            <a:ext cx="2227263" cy="1501775"/>
          </a:xfrm>
          <a:prstGeom prst="wedgeEllipseCallout">
            <a:avLst>
              <a:gd name="adj1" fmla="val -82787"/>
              <a:gd name="adj2" fmla="val 23995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But</a:t>
            </a:r>
            <a:r>
              <a:rPr lang="en-US" sz="1800" b="1">
                <a:solidFill>
                  <a:srgbClr val="0F116A"/>
                </a:solidFill>
                <a:ea typeface="ＭＳ Ｐゴシック" pitchFamily="1" charset="-128"/>
              </a:rPr>
              <a:t>…</a:t>
            </a:r>
            <a:endParaRPr lang="en-US" sz="1800" b="1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We</a:t>
            </a:r>
            <a:r>
              <a:rPr lang="en-US" sz="1800" b="1">
                <a:solidFill>
                  <a:srgbClr val="0F116A"/>
                </a:solidFill>
                <a:ea typeface="ＭＳ Ｐゴシック" pitchFamily="1" charset="-128"/>
              </a:rPr>
              <a:t>’</a:t>
            </a: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re missing 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something</a:t>
            </a: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!</a:t>
            </a:r>
            <a:endParaRPr lang="en-US" sz="1800" b="1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What?</a:t>
            </a:r>
          </a:p>
        </p:txBody>
      </p:sp>
      <p:sp>
        <p:nvSpPr>
          <p:cNvPr id="403467" name="AutoShape 11"/>
          <p:cNvSpPr>
            <a:spLocks noChangeArrowheads="1"/>
          </p:cNvSpPr>
          <p:nvPr/>
        </p:nvSpPr>
        <p:spPr bwMode="auto">
          <a:xfrm flipH="1">
            <a:off x="5026025" y="4751388"/>
            <a:ext cx="2227263" cy="1501775"/>
          </a:xfrm>
          <a:prstGeom prst="wedgeEllipseCallout">
            <a:avLst>
              <a:gd name="adj1" fmla="val -84074"/>
              <a:gd name="adj2" fmla="val 23889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Where</a:t>
            </a:r>
            <a:r>
              <a:rPr lang="en-US" sz="1800" b="1">
                <a:solidFill>
                  <a:srgbClr val="0F116A"/>
                </a:solidFill>
                <a:ea typeface="ＭＳ Ｐゴシック" pitchFamily="1" charset="-128"/>
              </a:rPr>
              <a:t>’</a:t>
            </a: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s the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 i="1" u="sng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ENERGY</a:t>
            </a: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/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for the bonding</a:t>
            </a: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!</a:t>
            </a:r>
            <a:endParaRPr lang="en-US" sz="1800" b="1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</p:txBody>
      </p:sp>
      <p:pic>
        <p:nvPicPr>
          <p:cNvPr id="403468" name="Picture 12" descr="penguinL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5562600"/>
            <a:ext cx="127476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3469" name="Rectangle 1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4352925" y="1371600"/>
            <a:ext cx="47910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charset="2"/>
              <a:buChar char="§"/>
            </a:pPr>
            <a:r>
              <a:rPr lang="en-US" sz="3000" b="1">
                <a:solidFill>
                  <a:srgbClr val="0F116A"/>
                </a:solidFill>
              </a:rPr>
              <a:t>Build daughter DNA strand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sz="2800" b="1"/>
              <a:t>add new complementary bases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sz="2800" b="1" u="sng">
                <a:solidFill>
                  <a:srgbClr val="CC0000"/>
                </a:solidFill>
              </a:rPr>
              <a:t>DNA polymerase III</a:t>
            </a:r>
          </a:p>
          <a:p>
            <a:pPr marL="742950" lvl="1" indent="-285750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endParaRPr 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3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3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3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3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3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3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3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3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3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3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0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034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034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71" grpId="0" animBg="1" autoUpdateAnimBg="0"/>
      <p:bldP spid="403465" grpId="0" animBg="1" autoUpdateAnimBg="0"/>
      <p:bldP spid="403467" grpId="0" animBg="1" autoUpdateAnimBg="0"/>
      <p:bldP spid="40346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AutoShape 2"/>
          <p:cNvSpPr>
            <a:spLocks noChangeArrowheads="1"/>
          </p:cNvSpPr>
          <p:nvPr/>
        </p:nvSpPr>
        <p:spPr bwMode="auto">
          <a:xfrm>
            <a:off x="6569075" y="2841625"/>
            <a:ext cx="1447800" cy="914400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>
                <a:solidFill>
                  <a:srgbClr val="CC0000"/>
                </a:solidFill>
              </a:rPr>
              <a:t>energy</a:t>
            </a:r>
          </a:p>
        </p:txBody>
      </p:sp>
      <p:sp>
        <p:nvSpPr>
          <p:cNvPr id="405507" name="Rectangle 3"/>
          <p:cNvSpPr>
            <a:spLocks noChangeArrowheads="1"/>
          </p:cNvSpPr>
          <p:nvPr/>
        </p:nvSpPr>
        <p:spPr bwMode="auto">
          <a:xfrm>
            <a:off x="2843213" y="5715000"/>
            <a:ext cx="946150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000" b="1">
                <a:solidFill>
                  <a:srgbClr val="CC0000"/>
                </a:solidFill>
              </a:rPr>
              <a:t>ATP</a:t>
            </a:r>
          </a:p>
        </p:txBody>
      </p:sp>
      <p:sp>
        <p:nvSpPr>
          <p:cNvPr id="405508" name="Rectangle 4"/>
          <p:cNvSpPr>
            <a:spLocks noChangeArrowheads="1"/>
          </p:cNvSpPr>
          <p:nvPr/>
        </p:nvSpPr>
        <p:spPr bwMode="auto">
          <a:xfrm>
            <a:off x="2843213" y="5715000"/>
            <a:ext cx="966787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CC0000"/>
                </a:solidFill>
              </a:rPr>
              <a:t>GTP</a:t>
            </a:r>
          </a:p>
        </p:txBody>
      </p:sp>
      <p:sp>
        <p:nvSpPr>
          <p:cNvPr id="405509" name="Rectangle 5"/>
          <p:cNvSpPr>
            <a:spLocks noChangeArrowheads="1"/>
          </p:cNvSpPr>
          <p:nvPr/>
        </p:nvSpPr>
        <p:spPr bwMode="auto">
          <a:xfrm>
            <a:off x="2843213" y="5715000"/>
            <a:ext cx="903287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CC0000"/>
                </a:solidFill>
              </a:rPr>
              <a:t>TTP</a:t>
            </a:r>
          </a:p>
        </p:txBody>
      </p:sp>
      <p:sp>
        <p:nvSpPr>
          <p:cNvPr id="405510" name="Rectangle 6"/>
          <p:cNvSpPr>
            <a:spLocks noChangeArrowheads="1"/>
          </p:cNvSpPr>
          <p:nvPr/>
        </p:nvSpPr>
        <p:spPr bwMode="auto">
          <a:xfrm>
            <a:off x="2843213" y="5715000"/>
            <a:ext cx="946150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CC0000"/>
                </a:solidFill>
              </a:rPr>
              <a:t>CTP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Energy of Replication</a:t>
            </a:r>
          </a:p>
        </p:txBody>
      </p:sp>
      <p:sp>
        <p:nvSpPr>
          <p:cNvPr id="15368" name="Rectangle 8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431213" cy="8382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z="2600" smtClean="0"/>
              <a:t>Where does energy for bonding </a:t>
            </a:r>
            <a:r>
              <a:rPr lang="en-US" sz="2600" i="1" u="sng" smtClean="0"/>
              <a:t>usually</a:t>
            </a:r>
            <a:r>
              <a:rPr lang="en-US" sz="2600" smtClean="0"/>
              <a:t> come from?</a:t>
            </a:r>
          </a:p>
        </p:txBody>
      </p:sp>
      <p:pic>
        <p:nvPicPr>
          <p:cNvPr id="405513" name="Picture 9" descr="baseATP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2160588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514" name="Picture 10" descr="baseAD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213" y="2971800"/>
            <a:ext cx="2160587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515" name="Picture 11" descr="baseAM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213" y="3760788"/>
            <a:ext cx="2160587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5516" name="AutoShape 12"/>
          <p:cNvSpPr>
            <a:spLocks noChangeArrowheads="1"/>
          </p:cNvSpPr>
          <p:nvPr/>
        </p:nvSpPr>
        <p:spPr bwMode="auto">
          <a:xfrm>
            <a:off x="3886200" y="3870325"/>
            <a:ext cx="2133600" cy="533400"/>
          </a:xfrm>
          <a:custGeom>
            <a:avLst/>
            <a:gdLst>
              <a:gd name="T0" fmla="*/ 1600200 w 21600"/>
              <a:gd name="T1" fmla="*/ 0 h 21600"/>
              <a:gd name="T2" fmla="*/ 0 w 21600"/>
              <a:gd name="T3" fmla="*/ 266700 h 21600"/>
              <a:gd name="T4" fmla="*/ 1600200 w 21600"/>
              <a:gd name="T5" fmla="*/ 533400 h 21600"/>
              <a:gd name="T6" fmla="*/ 2133600 w 21600"/>
              <a:gd name="T7" fmla="*/ 266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5517" name="Rectangle 13"/>
          <p:cNvSpPr>
            <a:spLocks noChangeArrowheads="1"/>
          </p:cNvSpPr>
          <p:nvPr/>
        </p:nvSpPr>
        <p:spPr bwMode="auto">
          <a:xfrm>
            <a:off x="6781800" y="5715000"/>
            <a:ext cx="989013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chemeClr val="tx2"/>
                </a:solidFill>
              </a:rPr>
              <a:t>ADP</a:t>
            </a:r>
            <a:endParaRPr lang="en-US" sz="3000" b="1">
              <a:solidFill>
                <a:srgbClr val="CC0000"/>
              </a:solidFill>
            </a:endParaRPr>
          </a:p>
        </p:txBody>
      </p:sp>
      <p:pic>
        <p:nvPicPr>
          <p:cNvPr id="405518" name="Picture 14" descr="P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2362200"/>
            <a:ext cx="536575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5519" name="Rectangle 15"/>
          <p:cNvSpPr>
            <a:spLocks noChangeArrowheads="1"/>
          </p:cNvSpPr>
          <p:nvPr/>
        </p:nvSpPr>
        <p:spPr bwMode="auto">
          <a:xfrm>
            <a:off x="6781800" y="5715000"/>
            <a:ext cx="1030288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F116A"/>
                </a:solidFill>
              </a:rPr>
              <a:t>AMP</a:t>
            </a:r>
            <a:endParaRPr lang="en-US" sz="3000" b="1">
              <a:solidFill>
                <a:srgbClr val="CC0000"/>
              </a:solidFill>
            </a:endParaRPr>
          </a:p>
        </p:txBody>
      </p:sp>
      <p:pic>
        <p:nvPicPr>
          <p:cNvPr id="405520" name="Picture 16" descr="PPi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763" y="2362200"/>
            <a:ext cx="735012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521" name="Picture 17" descr="baseGT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2151063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5522" name="Rectangle 18"/>
          <p:cNvSpPr>
            <a:spLocks noChangeArrowheads="1"/>
          </p:cNvSpPr>
          <p:nvPr/>
        </p:nvSpPr>
        <p:spPr bwMode="auto">
          <a:xfrm>
            <a:off x="6781800" y="5715000"/>
            <a:ext cx="1052513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F116A"/>
                </a:solidFill>
              </a:rPr>
              <a:t>GMP</a:t>
            </a:r>
            <a:endParaRPr lang="en-US" sz="3000" b="1">
              <a:solidFill>
                <a:srgbClr val="CC0000"/>
              </a:solidFill>
            </a:endParaRPr>
          </a:p>
        </p:txBody>
      </p:sp>
      <p:sp>
        <p:nvSpPr>
          <p:cNvPr id="405523" name="Rectangle 19"/>
          <p:cNvSpPr>
            <a:spLocks noChangeArrowheads="1"/>
          </p:cNvSpPr>
          <p:nvPr/>
        </p:nvSpPr>
        <p:spPr bwMode="auto">
          <a:xfrm>
            <a:off x="6781800" y="5715000"/>
            <a:ext cx="989013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F116A"/>
                </a:solidFill>
              </a:rPr>
              <a:t>TMP</a:t>
            </a:r>
            <a:endParaRPr lang="en-US" sz="3000" b="1">
              <a:solidFill>
                <a:srgbClr val="CC0000"/>
              </a:solidFill>
            </a:endParaRPr>
          </a:p>
        </p:txBody>
      </p:sp>
      <p:sp>
        <p:nvSpPr>
          <p:cNvPr id="405524" name="Rectangle 20"/>
          <p:cNvSpPr>
            <a:spLocks noChangeArrowheads="1"/>
          </p:cNvSpPr>
          <p:nvPr/>
        </p:nvSpPr>
        <p:spPr bwMode="auto">
          <a:xfrm>
            <a:off x="6781800" y="5715000"/>
            <a:ext cx="1030288" cy="54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rgbClr val="0F116A"/>
                </a:solidFill>
              </a:rPr>
              <a:t>CMP</a:t>
            </a:r>
            <a:endParaRPr lang="en-US" sz="3000" b="1">
              <a:solidFill>
                <a:srgbClr val="CC0000"/>
              </a:solidFill>
            </a:endParaRPr>
          </a:p>
        </p:txBody>
      </p:sp>
      <p:pic>
        <p:nvPicPr>
          <p:cNvPr id="405525" name="Picture 21" descr="baseTTP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2143125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526" name="Picture 22" descr="baseCTP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2133600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527" name="Picture 23" descr="baseGMP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213" y="3760788"/>
            <a:ext cx="2151062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528" name="Picture 24" descr="baseTMP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213" y="3760788"/>
            <a:ext cx="2143125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5529" name="Picture 25" descr="baseCMP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213" y="3760788"/>
            <a:ext cx="2133600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5530" name="Oval 26"/>
          <p:cNvSpPr>
            <a:spLocks noChangeArrowheads="1"/>
          </p:cNvSpPr>
          <p:nvPr/>
        </p:nvSpPr>
        <p:spPr bwMode="auto">
          <a:xfrm>
            <a:off x="1752600" y="2514600"/>
            <a:ext cx="1981200" cy="23622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531" name="Rectangle 27"/>
          <p:cNvSpPr>
            <a:spLocks noChangeArrowheads="1"/>
          </p:cNvSpPr>
          <p:nvPr/>
        </p:nvSpPr>
        <p:spPr bwMode="auto">
          <a:xfrm>
            <a:off x="1917700" y="6308725"/>
            <a:ext cx="2822575" cy="427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200" b="1">
                <a:solidFill>
                  <a:srgbClr val="CC0000"/>
                </a:solidFill>
              </a:rPr>
              <a:t>modified nucleotide</a:t>
            </a:r>
          </a:p>
        </p:txBody>
      </p:sp>
      <p:sp>
        <p:nvSpPr>
          <p:cNvPr id="405532" name="Oval 28"/>
          <p:cNvSpPr>
            <a:spLocks noChangeArrowheads="1"/>
          </p:cNvSpPr>
          <p:nvPr/>
        </p:nvSpPr>
        <p:spPr bwMode="auto">
          <a:xfrm>
            <a:off x="5897563" y="3533775"/>
            <a:ext cx="3113087" cy="1906588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5533" name="AutoShape 29"/>
          <p:cNvSpPr>
            <a:spLocks noChangeArrowheads="1"/>
          </p:cNvSpPr>
          <p:nvPr/>
        </p:nvSpPr>
        <p:spPr bwMode="auto">
          <a:xfrm>
            <a:off x="6919913" y="2468563"/>
            <a:ext cx="1447800" cy="914400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>
                <a:solidFill>
                  <a:srgbClr val="CC0000"/>
                </a:solidFill>
              </a:rPr>
              <a:t>energy</a:t>
            </a:r>
          </a:p>
        </p:txBody>
      </p:sp>
      <p:sp>
        <p:nvSpPr>
          <p:cNvPr id="405534" name="AutoShape 30"/>
          <p:cNvSpPr>
            <a:spLocks noChangeArrowheads="1"/>
          </p:cNvSpPr>
          <p:nvPr/>
        </p:nvSpPr>
        <p:spPr bwMode="auto">
          <a:xfrm flipH="1">
            <a:off x="3906838" y="1889125"/>
            <a:ext cx="2024062" cy="1204913"/>
          </a:xfrm>
          <a:prstGeom prst="wedgeEllipseCallout">
            <a:avLst>
              <a:gd name="adj1" fmla="val 80194"/>
              <a:gd name="adj2" fmla="val 38139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We come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with our </a:t>
            </a:r>
            <a:r>
              <a:rPr lang="en-US" sz="1800" b="1" i="1" u="sng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own</a:t>
            </a: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/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energy</a:t>
            </a: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!</a:t>
            </a: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 </a:t>
            </a:r>
          </a:p>
        </p:txBody>
      </p:sp>
      <p:sp>
        <p:nvSpPr>
          <p:cNvPr id="405535" name="AutoShape 31"/>
          <p:cNvSpPr>
            <a:spLocks noChangeArrowheads="1"/>
          </p:cNvSpPr>
          <p:nvPr/>
        </p:nvSpPr>
        <p:spPr bwMode="auto">
          <a:xfrm flipH="1">
            <a:off x="4491038" y="5251450"/>
            <a:ext cx="2024062" cy="1204913"/>
          </a:xfrm>
          <a:prstGeom prst="wedgeEllipseCallout">
            <a:avLst>
              <a:gd name="adj1" fmla="val -69060"/>
              <a:gd name="adj2" fmla="val -68051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And we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leave behind a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nucleotide</a:t>
            </a: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!</a:t>
            </a: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Geneva" pitchFamily="1" charset="-128"/>
              </a:rPr>
              <a:t> </a:t>
            </a:r>
          </a:p>
        </p:txBody>
      </p:sp>
      <p:sp>
        <p:nvSpPr>
          <p:cNvPr id="405537" name="AutoShape 33"/>
          <p:cNvSpPr>
            <a:spLocks noChangeArrowheads="1"/>
          </p:cNvSpPr>
          <p:nvPr/>
        </p:nvSpPr>
        <p:spPr bwMode="auto">
          <a:xfrm flipH="1">
            <a:off x="63500" y="2813050"/>
            <a:ext cx="1893888" cy="2216150"/>
          </a:xfrm>
          <a:prstGeom prst="wedgeEllipseCallout">
            <a:avLst>
              <a:gd name="adj1" fmla="val -1301"/>
              <a:gd name="adj2" fmla="val 81375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You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remember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CC0000"/>
                </a:solidFill>
                <a:latin typeface="Comic Sans MS" pitchFamily="1" charset="0"/>
                <a:ea typeface="ＭＳ Ｐゴシック" pitchFamily="1" charset="-128"/>
              </a:rPr>
              <a:t>ATP</a:t>
            </a: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!</a:t>
            </a:r>
            <a:b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Are there </a:t>
            </a:r>
            <a:b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other ways</a:t>
            </a:r>
            <a:b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to get energy</a:t>
            </a:r>
            <a:b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out of it?</a:t>
            </a:r>
          </a:p>
          <a:p>
            <a:endParaRPr lang="en-US" sz="1800" b="1">
              <a:solidFill>
                <a:srgbClr val="0F116A"/>
              </a:solidFill>
              <a:latin typeface="Comic Sans MS" pitchFamily="1" charset="0"/>
              <a:ea typeface="Geneva" pitchFamily="1" charset="-128"/>
            </a:endParaRPr>
          </a:p>
        </p:txBody>
      </p:sp>
      <p:sp>
        <p:nvSpPr>
          <p:cNvPr id="405538" name="AutoShape 34"/>
          <p:cNvSpPr>
            <a:spLocks noChangeArrowheads="1"/>
          </p:cNvSpPr>
          <p:nvPr/>
        </p:nvSpPr>
        <p:spPr bwMode="auto">
          <a:xfrm flipH="1">
            <a:off x="95250" y="3546475"/>
            <a:ext cx="1711325" cy="1604963"/>
          </a:xfrm>
          <a:prstGeom prst="wedgeEllipseCallout">
            <a:avLst>
              <a:gd name="adj1" fmla="val -5384"/>
              <a:gd name="adj2" fmla="val 89463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Are there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other energy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nucleotides?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CC0000"/>
                </a:solidFill>
                <a:latin typeface="Comic Sans MS" pitchFamily="1" charset="0"/>
                <a:ea typeface="ＭＳ Ｐゴシック" pitchFamily="1" charset="-128"/>
              </a:rPr>
              <a:t>You bet</a:t>
            </a:r>
            <a:r>
              <a:rPr lang="en-US" sz="1800" b="1" i="1">
                <a:solidFill>
                  <a:srgbClr val="CC0000"/>
                </a:solidFill>
                <a:latin typeface="Comic Sans MS" pitchFamily="1" charset="0"/>
                <a:ea typeface="ＭＳ Ｐゴシック" pitchFamily="1" charset="-128"/>
              </a:rPr>
              <a:t>!</a:t>
            </a:r>
          </a:p>
          <a:p>
            <a:endParaRPr lang="en-US" sz="1800" b="1">
              <a:solidFill>
                <a:srgbClr val="0F116A"/>
              </a:solidFill>
              <a:latin typeface="Comic Sans MS" pitchFamily="1" charset="0"/>
              <a:ea typeface="Geneva" pitchFamily="1" charset="-128"/>
            </a:endParaRPr>
          </a:p>
        </p:txBody>
      </p:sp>
      <p:pic>
        <p:nvPicPr>
          <p:cNvPr id="405539" name="Picture 35" descr="penguinL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562600"/>
            <a:ext cx="127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55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5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055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05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55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5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5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5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055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0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05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405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05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405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405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055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05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055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4055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4055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055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055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405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405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8" dur="500"/>
                                        <p:tgtEl>
                                          <p:spTgt spid="405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405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405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3" dur="500"/>
                                        <p:tgtEl>
                                          <p:spTgt spid="405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4055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0" dur="500"/>
                                        <p:tgtEl>
                                          <p:spTgt spid="405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4055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9" dur="500"/>
                                        <p:tgtEl>
                                          <p:spTgt spid="4055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2" dur="500"/>
                                        <p:tgtEl>
                                          <p:spTgt spid="405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4055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4055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 nodeType="clickPar">
                      <p:stCondLst>
                        <p:cond delay="indefinite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4055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405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4055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0" dur="500"/>
                                        <p:tgtEl>
                                          <p:spTgt spid="405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9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3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6" dur="500"/>
                                        <p:tgtEl>
                                          <p:spTgt spid="405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9" dur="500"/>
                                        <p:tgtEl>
                                          <p:spTgt spid="405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2" dur="500"/>
                                        <p:tgtEl>
                                          <p:spTgt spid="405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5" dur="500"/>
                                        <p:tgtEl>
                                          <p:spTgt spid="405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9" presetClass="exit" presetSubtype="0" fill="hold" grpId="4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08" dur="5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4055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 nodeType="clickPar">
                      <p:stCondLst>
                        <p:cond delay="indefinite"/>
                      </p:stCondLst>
                      <p:childTnLst>
                        <p:par>
                          <p:cTn id="2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9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 nodeType="clickPar">
                      <p:stCondLst>
                        <p:cond delay="indefinite"/>
                      </p:stCondLst>
                      <p:childTnLst>
                        <p:par>
                          <p:cTn id="2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3" presetID="49" presetClass="entr" presetSubtype="0" decel="10000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 nodeType="clickPar">
                      <p:stCondLst>
                        <p:cond delay="indefinite"/>
                      </p:stCondLst>
                      <p:childTnLst>
                        <p:par>
                          <p:cTn id="2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1" presetID="9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2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5" dur="500"/>
                                        <p:tgtEl>
                                          <p:spTgt spid="405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8" dur="500"/>
                                        <p:tgtEl>
                                          <p:spTgt spid="405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1" dur="500"/>
                                        <p:tgtEl>
                                          <p:spTgt spid="405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4" dur="500"/>
                                        <p:tgtEl>
                                          <p:spTgt spid="405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7" dur="500"/>
                                        <p:tgtEl>
                                          <p:spTgt spid="405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9" presetClass="exit" presetSubtype="0" fill="hold" grpId="5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260" dur="5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"/>
                                        <p:tgtEl>
                                          <p:spTgt spid="4055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 nodeType="clickPar">
                      <p:stCondLst>
                        <p:cond delay="indefinite"/>
                      </p:stCondLst>
                      <p:childTnLst>
                        <p:par>
                          <p:cTn id="2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1" presetID="22" presetClass="entr" presetSubtype="8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3" dur="500"/>
                                        <p:tgtEl>
                                          <p:spTgt spid="4055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 nodeType="clickPar">
                      <p:stCondLst>
                        <p:cond delay="indefinite"/>
                      </p:stCondLst>
                      <p:childTnLst>
                        <p:par>
                          <p:cTn id="2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5" presetID="49" presetClass="entr" presetSubtype="0" decel="100000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405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1000"/>
                                        <p:tgtEl>
                                          <p:spTgt spid="4055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6" grpId="0" animBg="1"/>
      <p:bldP spid="405506" grpId="1" animBg="1"/>
      <p:bldP spid="405506" grpId="2" animBg="1"/>
      <p:bldP spid="405506" grpId="3" animBg="1"/>
      <p:bldP spid="405506" grpId="4" animBg="1"/>
      <p:bldP spid="405506" grpId="5" animBg="1"/>
      <p:bldP spid="405506" grpId="6" animBg="1"/>
      <p:bldP spid="405507" grpId="0" animBg="1"/>
      <p:bldP spid="405507" grpId="1" animBg="1"/>
      <p:bldP spid="405508" grpId="0" animBg="1"/>
      <p:bldP spid="405508" grpId="1" animBg="1"/>
      <p:bldP spid="405509" grpId="0" animBg="1"/>
      <p:bldP spid="405509" grpId="1" animBg="1"/>
      <p:bldP spid="405510" grpId="0" animBg="1"/>
      <p:bldP spid="405516" grpId="0" animBg="1"/>
      <p:bldP spid="405516" grpId="1" animBg="1"/>
      <p:bldP spid="405516" grpId="2" animBg="1"/>
      <p:bldP spid="405516" grpId="3" animBg="1"/>
      <p:bldP spid="405516" grpId="4" animBg="1"/>
      <p:bldP spid="405516" grpId="5" animBg="1"/>
      <p:bldP spid="405516" grpId="6" animBg="1"/>
      <p:bldP spid="405516" grpId="7" animBg="1"/>
      <p:bldP spid="405516" grpId="8" animBg="1"/>
      <p:bldP spid="405517" grpId="0" animBg="1"/>
      <p:bldP spid="405517" grpId="1" animBg="1"/>
      <p:bldP spid="405519" grpId="0" animBg="1"/>
      <p:bldP spid="405519" grpId="1" animBg="1"/>
      <p:bldP spid="405522" grpId="0" animBg="1"/>
      <p:bldP spid="405522" grpId="1" animBg="1"/>
      <p:bldP spid="405523" grpId="0" animBg="1"/>
      <p:bldP spid="405523" grpId="1" animBg="1"/>
      <p:bldP spid="405524" grpId="0" animBg="1"/>
      <p:bldP spid="405530" grpId="0" animBg="1"/>
      <p:bldP spid="405530" grpId="1" animBg="1"/>
      <p:bldP spid="405531" grpId="0" animBg="1"/>
      <p:bldP spid="405532" grpId="0" animBg="1"/>
      <p:bldP spid="405532" grpId="1" animBg="1"/>
      <p:bldP spid="405533" grpId="0" animBg="1"/>
      <p:bldP spid="405533" grpId="1" animBg="1"/>
      <p:bldP spid="405534" grpId="0" animBg="1" autoUpdateAnimBg="0"/>
      <p:bldP spid="405534" grpId="1" animBg="1"/>
      <p:bldP spid="405535" grpId="0" animBg="1" autoUpdateAnimBg="0"/>
      <p:bldP spid="405535" grpId="1" animBg="1"/>
      <p:bldP spid="405537" grpId="0" animBg="1" autoUpdateAnimBg="0"/>
      <p:bldP spid="405537" grpId="1" animBg="1"/>
      <p:bldP spid="405538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5" name="Rectangle 15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85738" y="1371600"/>
            <a:ext cx="4735512" cy="4572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mtClean="0"/>
              <a:t>Adding bases </a:t>
            </a:r>
          </a:p>
          <a:p>
            <a:pPr lvl="1" eaLnBrk="1" hangingPunct="1"/>
            <a:r>
              <a:rPr lang="en-US" smtClean="0"/>
              <a:t>can only add nucleotides to </a:t>
            </a:r>
            <a:br>
              <a:rPr lang="en-US" smtClean="0"/>
            </a:br>
            <a:r>
              <a:rPr lang="en-US" u="sng" smtClean="0">
                <a:solidFill>
                  <a:srgbClr val="CC0000"/>
                </a:solidFill>
              </a:rPr>
              <a:t>3</a:t>
            </a:r>
            <a:r>
              <a:rPr lang="en-US" u="sng" smtClean="0">
                <a:solidFill>
                  <a:srgbClr val="CC0000"/>
                </a:solidFill>
                <a:sym typeface="Symbol" pitchFamily="-93" charset="2"/>
              </a:rPr>
              <a:t></a:t>
            </a:r>
            <a:r>
              <a:rPr lang="en-US" u="sng" smtClean="0">
                <a:solidFill>
                  <a:srgbClr val="CC0000"/>
                </a:solidFill>
              </a:rPr>
              <a:t> end</a:t>
            </a:r>
            <a:r>
              <a:rPr lang="en-US" smtClean="0"/>
              <a:t> of a </a:t>
            </a:r>
            <a:r>
              <a:rPr lang="en-US" u="sng" smtClean="0"/>
              <a:t>growing</a:t>
            </a:r>
            <a:r>
              <a:rPr lang="en-US" smtClean="0"/>
              <a:t> DNA strand</a:t>
            </a:r>
          </a:p>
          <a:p>
            <a:pPr marL="1085850" lvl="2" eaLnBrk="1" hangingPunct="1"/>
            <a:r>
              <a:rPr lang="en-US" smtClean="0"/>
              <a:t>need a “starter” nucleotide to </a:t>
            </a:r>
            <a:br>
              <a:rPr lang="en-US" smtClean="0"/>
            </a:br>
            <a:r>
              <a:rPr lang="en-US" smtClean="0"/>
              <a:t>bond to</a:t>
            </a:r>
          </a:p>
          <a:p>
            <a:pPr lvl="1" eaLnBrk="1" hangingPunct="1"/>
            <a:r>
              <a:rPr lang="en-US" smtClean="0"/>
              <a:t>strand only grows </a:t>
            </a:r>
            <a:br>
              <a:rPr lang="en-US" smtClean="0"/>
            </a:br>
            <a:r>
              <a:rPr lang="en-US" smtClean="0">
                <a:solidFill>
                  <a:srgbClr val="CC0000"/>
                </a:solidFill>
              </a:rPr>
              <a:t>5</a:t>
            </a:r>
            <a:r>
              <a:rPr lang="en-US" smtClean="0">
                <a:solidFill>
                  <a:srgbClr val="CC0000"/>
                </a:solidFill>
                <a:sym typeface="Symbol" pitchFamily="-93" charset="2"/>
              </a:rPr>
              <a:t></a:t>
            </a:r>
            <a:r>
              <a:rPr lang="en-US" smtClean="0">
                <a:solidFill>
                  <a:srgbClr val="CC0000"/>
                </a:solidFill>
              </a:rPr>
              <a:t>3</a:t>
            </a:r>
            <a:r>
              <a:rPr lang="en-US" smtClean="0">
                <a:solidFill>
                  <a:srgbClr val="CC0000"/>
                </a:solidFill>
                <a:sym typeface="Symbol" pitchFamily="-93" charset="2"/>
              </a:rPr>
              <a:t></a:t>
            </a:r>
            <a:endParaRPr lang="en-US" smtClean="0">
              <a:sym typeface="Symbol" pitchFamily="-93" charset="2"/>
            </a:endParaRPr>
          </a:p>
        </p:txBody>
      </p:sp>
      <p:pic>
        <p:nvPicPr>
          <p:cNvPr id="17411" name="Picture 2" descr="DNA-Replication-templates-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71488"/>
            <a:ext cx="1992313" cy="631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03" name="AutoShape 3"/>
          <p:cNvSpPr>
            <a:spLocks noChangeArrowheads="1"/>
          </p:cNvSpPr>
          <p:nvPr/>
        </p:nvSpPr>
        <p:spPr bwMode="auto">
          <a:xfrm>
            <a:off x="4648200" y="4252913"/>
            <a:ext cx="2514600" cy="1600200"/>
          </a:xfrm>
          <a:custGeom>
            <a:avLst/>
            <a:gdLst>
              <a:gd name="T0" fmla="*/ 1257300 w 21600"/>
              <a:gd name="T1" fmla="*/ 0 h 21600"/>
              <a:gd name="T2" fmla="*/ 368226 w 21600"/>
              <a:gd name="T3" fmla="*/ 234326 h 21600"/>
              <a:gd name="T4" fmla="*/ 0 w 21600"/>
              <a:gd name="T5" fmla="*/ 800100 h 21600"/>
              <a:gd name="T6" fmla="*/ 368226 w 21600"/>
              <a:gd name="T7" fmla="*/ 1365875 h 21600"/>
              <a:gd name="T8" fmla="*/ 1257300 w 21600"/>
              <a:gd name="T9" fmla="*/ 1600200 h 21600"/>
              <a:gd name="T10" fmla="*/ 2146374 w 21600"/>
              <a:gd name="T11" fmla="*/ 1365875 h 21600"/>
              <a:gd name="T12" fmla="*/ 2514600 w 21600"/>
              <a:gd name="T13" fmla="*/ 800100 h 21600"/>
              <a:gd name="T14" fmla="*/ 2146374 w 21600"/>
              <a:gd name="T15" fmla="*/ 23432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250" y="10800"/>
                </a:moveTo>
                <a:cubicBezTo>
                  <a:pt x="8250" y="12208"/>
                  <a:pt x="9392" y="13350"/>
                  <a:pt x="10800" y="13350"/>
                </a:cubicBezTo>
                <a:cubicBezTo>
                  <a:pt x="12208" y="13350"/>
                  <a:pt x="13350" y="12208"/>
                  <a:pt x="13350" y="10800"/>
                </a:cubicBezTo>
                <a:cubicBezTo>
                  <a:pt x="13350" y="9392"/>
                  <a:pt x="12208" y="8250"/>
                  <a:pt x="10800" y="8250"/>
                </a:cubicBezTo>
                <a:cubicBezTo>
                  <a:pt x="9392" y="8250"/>
                  <a:pt x="8250" y="9392"/>
                  <a:pt x="8250" y="10800"/>
                </a:cubicBezTo>
                <a:close/>
              </a:path>
            </a:pathLst>
          </a:cu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b="1">
                <a:solidFill>
                  <a:srgbClr val="0F116A"/>
                </a:solidFill>
              </a:rPr>
              <a:t>DNA</a:t>
            </a:r>
          </a:p>
          <a:p>
            <a:r>
              <a:rPr lang="en-US" b="1">
                <a:solidFill>
                  <a:srgbClr val="0F116A"/>
                </a:solidFill>
              </a:rPr>
              <a:t>Polymerase III</a:t>
            </a:r>
          </a:p>
        </p:txBody>
      </p:sp>
      <p:sp>
        <p:nvSpPr>
          <p:cNvPr id="409604" name="AutoShape 4"/>
          <p:cNvSpPr>
            <a:spLocks noChangeArrowheads="1"/>
          </p:cNvSpPr>
          <p:nvPr/>
        </p:nvSpPr>
        <p:spPr bwMode="auto">
          <a:xfrm>
            <a:off x="4648200" y="685800"/>
            <a:ext cx="2514600" cy="1600200"/>
          </a:xfrm>
          <a:custGeom>
            <a:avLst/>
            <a:gdLst>
              <a:gd name="T0" fmla="*/ 1257300 w 21600"/>
              <a:gd name="T1" fmla="*/ 0 h 21600"/>
              <a:gd name="T2" fmla="*/ 368226 w 21600"/>
              <a:gd name="T3" fmla="*/ 234326 h 21600"/>
              <a:gd name="T4" fmla="*/ 0 w 21600"/>
              <a:gd name="T5" fmla="*/ 800100 h 21600"/>
              <a:gd name="T6" fmla="*/ 368226 w 21600"/>
              <a:gd name="T7" fmla="*/ 1365875 h 21600"/>
              <a:gd name="T8" fmla="*/ 1257300 w 21600"/>
              <a:gd name="T9" fmla="*/ 1600200 h 21600"/>
              <a:gd name="T10" fmla="*/ 2146374 w 21600"/>
              <a:gd name="T11" fmla="*/ 1365875 h 21600"/>
              <a:gd name="T12" fmla="*/ 2514600 w 21600"/>
              <a:gd name="T13" fmla="*/ 800100 h 21600"/>
              <a:gd name="T14" fmla="*/ 2146374 w 21600"/>
              <a:gd name="T15" fmla="*/ 23432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250" y="10800"/>
                </a:moveTo>
                <a:cubicBezTo>
                  <a:pt x="8250" y="12208"/>
                  <a:pt x="9392" y="13350"/>
                  <a:pt x="10800" y="13350"/>
                </a:cubicBezTo>
                <a:cubicBezTo>
                  <a:pt x="12208" y="13350"/>
                  <a:pt x="13350" y="12208"/>
                  <a:pt x="13350" y="10800"/>
                </a:cubicBezTo>
                <a:cubicBezTo>
                  <a:pt x="13350" y="9392"/>
                  <a:pt x="12208" y="8250"/>
                  <a:pt x="10800" y="8250"/>
                </a:cubicBezTo>
                <a:cubicBezTo>
                  <a:pt x="9392" y="8250"/>
                  <a:pt x="8250" y="9392"/>
                  <a:pt x="8250" y="10800"/>
                </a:cubicBezTo>
                <a:close/>
              </a:path>
            </a:pathLst>
          </a:cu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b="1">
                <a:solidFill>
                  <a:srgbClr val="0F116A"/>
                </a:solidFill>
              </a:rPr>
              <a:t>DNA</a:t>
            </a:r>
          </a:p>
          <a:p>
            <a:r>
              <a:rPr lang="en-US" b="1">
                <a:solidFill>
                  <a:srgbClr val="0F116A"/>
                </a:solidFill>
              </a:rPr>
              <a:t>Polymerase III</a:t>
            </a:r>
          </a:p>
        </p:txBody>
      </p:sp>
      <p:sp>
        <p:nvSpPr>
          <p:cNvPr id="409605" name="AutoShape 5"/>
          <p:cNvSpPr>
            <a:spLocks noChangeArrowheads="1"/>
          </p:cNvSpPr>
          <p:nvPr/>
        </p:nvSpPr>
        <p:spPr bwMode="auto">
          <a:xfrm>
            <a:off x="4648200" y="1927225"/>
            <a:ext cx="2514600" cy="1600200"/>
          </a:xfrm>
          <a:custGeom>
            <a:avLst/>
            <a:gdLst>
              <a:gd name="T0" fmla="*/ 1257300 w 21600"/>
              <a:gd name="T1" fmla="*/ 0 h 21600"/>
              <a:gd name="T2" fmla="*/ 368226 w 21600"/>
              <a:gd name="T3" fmla="*/ 234326 h 21600"/>
              <a:gd name="T4" fmla="*/ 0 w 21600"/>
              <a:gd name="T5" fmla="*/ 800100 h 21600"/>
              <a:gd name="T6" fmla="*/ 368226 w 21600"/>
              <a:gd name="T7" fmla="*/ 1365875 h 21600"/>
              <a:gd name="T8" fmla="*/ 1257300 w 21600"/>
              <a:gd name="T9" fmla="*/ 1600200 h 21600"/>
              <a:gd name="T10" fmla="*/ 2146374 w 21600"/>
              <a:gd name="T11" fmla="*/ 1365875 h 21600"/>
              <a:gd name="T12" fmla="*/ 2514600 w 21600"/>
              <a:gd name="T13" fmla="*/ 800100 h 21600"/>
              <a:gd name="T14" fmla="*/ 2146374 w 21600"/>
              <a:gd name="T15" fmla="*/ 23432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250" y="10800"/>
                </a:moveTo>
                <a:cubicBezTo>
                  <a:pt x="8250" y="12208"/>
                  <a:pt x="9392" y="13350"/>
                  <a:pt x="10800" y="13350"/>
                </a:cubicBezTo>
                <a:cubicBezTo>
                  <a:pt x="12208" y="13350"/>
                  <a:pt x="13350" y="12208"/>
                  <a:pt x="13350" y="10800"/>
                </a:cubicBezTo>
                <a:cubicBezTo>
                  <a:pt x="13350" y="9392"/>
                  <a:pt x="12208" y="8250"/>
                  <a:pt x="10800" y="8250"/>
                </a:cubicBezTo>
                <a:cubicBezTo>
                  <a:pt x="9392" y="8250"/>
                  <a:pt x="8250" y="9392"/>
                  <a:pt x="8250" y="10800"/>
                </a:cubicBezTo>
                <a:close/>
              </a:path>
            </a:pathLst>
          </a:cu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b="1">
                <a:solidFill>
                  <a:srgbClr val="0F116A"/>
                </a:solidFill>
              </a:rPr>
              <a:t>DNA</a:t>
            </a:r>
          </a:p>
          <a:p>
            <a:r>
              <a:rPr lang="en-US" b="1">
                <a:solidFill>
                  <a:srgbClr val="0F116A"/>
                </a:solidFill>
              </a:rPr>
              <a:t>Polymerase III</a:t>
            </a:r>
          </a:p>
        </p:txBody>
      </p:sp>
      <p:sp>
        <p:nvSpPr>
          <p:cNvPr id="409606" name="AutoShape 6"/>
          <p:cNvSpPr>
            <a:spLocks noChangeArrowheads="1"/>
          </p:cNvSpPr>
          <p:nvPr/>
        </p:nvSpPr>
        <p:spPr bwMode="auto">
          <a:xfrm>
            <a:off x="4648200" y="3125788"/>
            <a:ext cx="2514600" cy="1600200"/>
          </a:xfrm>
          <a:custGeom>
            <a:avLst/>
            <a:gdLst>
              <a:gd name="T0" fmla="*/ 1257300 w 21600"/>
              <a:gd name="T1" fmla="*/ 0 h 21600"/>
              <a:gd name="T2" fmla="*/ 368226 w 21600"/>
              <a:gd name="T3" fmla="*/ 234326 h 21600"/>
              <a:gd name="T4" fmla="*/ 0 w 21600"/>
              <a:gd name="T5" fmla="*/ 800100 h 21600"/>
              <a:gd name="T6" fmla="*/ 368226 w 21600"/>
              <a:gd name="T7" fmla="*/ 1365875 h 21600"/>
              <a:gd name="T8" fmla="*/ 1257300 w 21600"/>
              <a:gd name="T9" fmla="*/ 1600200 h 21600"/>
              <a:gd name="T10" fmla="*/ 2146374 w 21600"/>
              <a:gd name="T11" fmla="*/ 1365875 h 21600"/>
              <a:gd name="T12" fmla="*/ 2514600 w 21600"/>
              <a:gd name="T13" fmla="*/ 800100 h 21600"/>
              <a:gd name="T14" fmla="*/ 2146374 w 21600"/>
              <a:gd name="T15" fmla="*/ 23432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8250" y="10800"/>
                </a:moveTo>
                <a:cubicBezTo>
                  <a:pt x="8250" y="12208"/>
                  <a:pt x="9392" y="13350"/>
                  <a:pt x="10800" y="13350"/>
                </a:cubicBezTo>
                <a:cubicBezTo>
                  <a:pt x="12208" y="13350"/>
                  <a:pt x="13350" y="12208"/>
                  <a:pt x="13350" y="10800"/>
                </a:cubicBezTo>
                <a:cubicBezTo>
                  <a:pt x="13350" y="9392"/>
                  <a:pt x="12208" y="8250"/>
                  <a:pt x="10800" y="8250"/>
                </a:cubicBezTo>
                <a:cubicBezTo>
                  <a:pt x="9392" y="8250"/>
                  <a:pt x="8250" y="9392"/>
                  <a:pt x="8250" y="10800"/>
                </a:cubicBezTo>
                <a:close/>
              </a:path>
            </a:pathLst>
          </a:custGeom>
          <a:solidFill>
            <a:schemeClr val="bg2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b="1">
                <a:solidFill>
                  <a:srgbClr val="0F116A"/>
                </a:solidFill>
              </a:rPr>
              <a:t>DNA</a:t>
            </a:r>
          </a:p>
          <a:p>
            <a:r>
              <a:rPr lang="en-US" b="1">
                <a:solidFill>
                  <a:srgbClr val="0F116A"/>
                </a:solidFill>
              </a:rPr>
              <a:t>Polymerase III</a:t>
            </a:r>
          </a:p>
        </p:txBody>
      </p:sp>
      <p:sp>
        <p:nvSpPr>
          <p:cNvPr id="409607" name="AutoShape 7"/>
          <p:cNvSpPr>
            <a:spLocks noChangeArrowheads="1"/>
          </p:cNvSpPr>
          <p:nvPr/>
        </p:nvSpPr>
        <p:spPr bwMode="auto">
          <a:xfrm>
            <a:off x="4419600" y="4495800"/>
            <a:ext cx="1219200" cy="769938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09608" name="Picture 8" descr="PPi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191000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09" name="AutoShape 9"/>
          <p:cNvSpPr>
            <a:spLocks noChangeArrowheads="1"/>
          </p:cNvSpPr>
          <p:nvPr/>
        </p:nvSpPr>
        <p:spPr bwMode="auto">
          <a:xfrm>
            <a:off x="4419600" y="3200400"/>
            <a:ext cx="1219200" cy="769938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09610" name="Picture 10" descr="PPi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895600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11" name="AutoShape 11"/>
          <p:cNvSpPr>
            <a:spLocks noChangeArrowheads="1"/>
          </p:cNvSpPr>
          <p:nvPr/>
        </p:nvSpPr>
        <p:spPr bwMode="auto">
          <a:xfrm>
            <a:off x="4419600" y="1981200"/>
            <a:ext cx="1219200" cy="769938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09612" name="Picture 12" descr="PPi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76400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Picture 13" descr="baseGMP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-26988"/>
            <a:ext cx="197485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3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Replication</a:t>
            </a:r>
          </a:p>
        </p:txBody>
      </p:sp>
      <p:pic>
        <p:nvPicPr>
          <p:cNvPr id="409616" name="Picture 16" descr="baseAT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488" y="-246063"/>
            <a:ext cx="1992312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17" name="AutoShape 17"/>
          <p:cNvSpPr>
            <a:spLocks noChangeArrowheads="1"/>
          </p:cNvSpPr>
          <p:nvPr/>
        </p:nvSpPr>
        <p:spPr bwMode="auto">
          <a:xfrm>
            <a:off x="4419600" y="685800"/>
            <a:ext cx="1219200" cy="769938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09618" name="Picture 18" descr="PPi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1000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19" name="Picture 19" descr="baseAMP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922338"/>
            <a:ext cx="1992312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0" name="Picture 20" descr="baseGTP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13" y="1014413"/>
            <a:ext cx="19748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1" name="Picture 21" descr="baseGMP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2174875"/>
            <a:ext cx="19843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2" name="Picture 22" descr="baseTTP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2247900"/>
            <a:ext cx="1965325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3" name="Picture 23" descr="baseTMP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3408363"/>
            <a:ext cx="1974850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4" name="Picture 24" descr="baseCTP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663" y="3481388"/>
            <a:ext cx="19558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25" name="Picture 25" descr="baseCMP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138" y="4643438"/>
            <a:ext cx="1965325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26" name="Oval 26"/>
          <p:cNvSpPr>
            <a:spLocks noChangeArrowheads="1"/>
          </p:cNvSpPr>
          <p:nvPr/>
        </p:nvSpPr>
        <p:spPr bwMode="auto">
          <a:xfrm>
            <a:off x="4953000" y="5943600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3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8763000" y="381000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3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17436" name="Oval 28"/>
          <p:cNvSpPr>
            <a:spLocks noChangeArrowheads="1"/>
          </p:cNvSpPr>
          <p:nvPr/>
        </p:nvSpPr>
        <p:spPr bwMode="auto">
          <a:xfrm>
            <a:off x="8763000" y="5943600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5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pic>
        <p:nvPicPr>
          <p:cNvPr id="409630" name="Picture 30" descr="penguinL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750" y="5559425"/>
            <a:ext cx="127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1" name="AutoShape 31"/>
          <p:cNvSpPr>
            <a:spLocks noChangeArrowheads="1"/>
          </p:cNvSpPr>
          <p:nvPr/>
        </p:nvSpPr>
        <p:spPr bwMode="auto">
          <a:xfrm flipH="1">
            <a:off x="1701800" y="5543550"/>
            <a:ext cx="2584450" cy="1203325"/>
          </a:xfrm>
          <a:prstGeom prst="wedgeEllipseCallout">
            <a:avLst>
              <a:gd name="adj1" fmla="val 75671"/>
              <a:gd name="adj2" fmla="val -21903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B.Y.O. ENERGY</a:t>
            </a: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!</a:t>
            </a:r>
            <a:endParaRPr lang="en-US" sz="1800" b="1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  <a:p>
            <a:r>
              <a:rPr lang="en-US" sz="1800" b="1">
                <a:solidFill>
                  <a:srgbClr val="CC0000"/>
                </a:solidFill>
                <a:latin typeface="Comic Sans MS" pitchFamily="1" charset="0"/>
                <a:ea typeface="ＭＳ Ｐゴシック" pitchFamily="1" charset="-128"/>
              </a:rPr>
              <a:t>The energy rules</a:t>
            </a:r>
            <a:br>
              <a:rPr lang="en-US" sz="1800" b="1">
                <a:solidFill>
                  <a:srgbClr val="CC0000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CC0000"/>
                </a:solidFill>
                <a:latin typeface="Comic Sans MS" pitchFamily="1" charset="0"/>
                <a:ea typeface="ＭＳ Ｐゴシック" pitchFamily="1" charset="-128"/>
              </a:rPr>
              <a:t>the process</a:t>
            </a:r>
            <a:endParaRPr lang="en-US" sz="1800" b="1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</p:txBody>
      </p:sp>
      <p:sp>
        <p:nvSpPr>
          <p:cNvPr id="409632" name="Oval 32"/>
          <p:cNvSpPr>
            <a:spLocks noChangeArrowheads="1"/>
          </p:cNvSpPr>
          <p:nvPr/>
        </p:nvSpPr>
        <p:spPr bwMode="auto">
          <a:xfrm>
            <a:off x="4953000" y="403225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5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96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96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8" dur="500"/>
                                        <p:tgtEl>
                                          <p:spTgt spid="4096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096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9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9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96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96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4096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09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09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096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2" dur="500"/>
                                        <p:tgtEl>
                                          <p:spTgt spid="409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09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91" dur="500"/>
                                        <p:tgtEl>
                                          <p:spTgt spid="409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096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09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9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09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9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096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0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409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1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09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409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096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5" dur="500"/>
                                        <p:tgtEl>
                                          <p:spTgt spid="409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409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34" dur="500"/>
                                        <p:tgtEl>
                                          <p:spTgt spid="4096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4096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40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09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09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096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096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3" presetID="9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4" dur="500"/>
                                        <p:tgtEl>
                                          <p:spTgt spid="4096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7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4096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7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8" dur="500"/>
                                        <p:tgtEl>
                                          <p:spTgt spid="409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500"/>
                                        <p:tgtEl>
                                          <p:spTgt spid="409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77" dur="500"/>
                                        <p:tgtEl>
                                          <p:spTgt spid="4096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4096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500"/>
                                        <p:tgtEl>
                                          <p:spTgt spid="409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 nodeType="clickPar">
                      <p:stCondLst>
                        <p:cond delay="indefinite"/>
                      </p:stCondLst>
                      <p:childTnLst>
                        <p:par>
                          <p:cTn id="1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4096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6" presetID="9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7" dur="500"/>
                                        <p:tgtEl>
                                          <p:spTgt spid="409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0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/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4096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4096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5" grpId="0" build="p" autoUpdateAnimBg="0"/>
      <p:bldP spid="409603" grpId="0" animBg="1" autoUpdateAnimBg="0"/>
      <p:bldP spid="409603" grpId="1" animBg="1" autoUpdateAnimBg="0"/>
      <p:bldP spid="409604" grpId="0" animBg="1" autoUpdateAnimBg="0"/>
      <p:bldP spid="409604" grpId="1" animBg="1" autoUpdateAnimBg="0"/>
      <p:bldP spid="409605" grpId="0" animBg="1" autoUpdateAnimBg="0"/>
      <p:bldP spid="409605" grpId="1" animBg="1" autoUpdateAnimBg="0"/>
      <p:bldP spid="409606" grpId="0" animBg="1" autoUpdateAnimBg="0"/>
      <p:bldP spid="409606" grpId="1" animBg="1" autoUpdateAnimBg="0"/>
      <p:bldP spid="409607" grpId="0" animBg="1" autoUpdateAnimBg="0"/>
      <p:bldP spid="409607" grpId="1" animBg="1" autoUpdateAnimBg="0"/>
      <p:bldP spid="409609" grpId="0" animBg="1" autoUpdateAnimBg="0"/>
      <p:bldP spid="409609" grpId="1" animBg="1" autoUpdateAnimBg="0"/>
      <p:bldP spid="409611" grpId="0" animBg="1" autoUpdateAnimBg="0"/>
      <p:bldP spid="409611" grpId="1" animBg="1" autoUpdateAnimBg="0"/>
      <p:bldP spid="409617" grpId="0" animBg="1" autoUpdateAnimBg="0"/>
      <p:bldP spid="409617" grpId="1" animBg="1" autoUpdateAnimBg="0"/>
      <p:bldP spid="409626" grpId="0" animBg="1" autoUpdateAnimBg="0"/>
      <p:bldP spid="409631" grpId="0" animBg="1" autoUpdateAnimBg="0"/>
      <p:bldP spid="409632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 bwMode="auto">
          <a:xfrm>
            <a:off x="195309" y="6248400"/>
            <a:ext cx="1296140" cy="525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7338" name="AutoShape 90"/>
          <p:cNvSpPr>
            <a:spLocks noChangeArrowheads="1"/>
          </p:cNvSpPr>
          <p:nvPr/>
        </p:nvSpPr>
        <p:spPr bwMode="auto">
          <a:xfrm flipV="1">
            <a:off x="1819275" y="3938588"/>
            <a:ext cx="690563" cy="2705100"/>
          </a:xfrm>
          <a:prstGeom prst="downArrow">
            <a:avLst>
              <a:gd name="adj1" fmla="val 47593"/>
              <a:gd name="adj2" fmla="val 89190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7325" name="AutoShape 77"/>
          <p:cNvSpPr>
            <a:spLocks noChangeArrowheads="1"/>
          </p:cNvSpPr>
          <p:nvPr/>
        </p:nvSpPr>
        <p:spPr bwMode="auto">
          <a:xfrm flipV="1">
            <a:off x="1833563" y="350838"/>
            <a:ext cx="690562" cy="3540125"/>
          </a:xfrm>
          <a:prstGeom prst="downArrow">
            <a:avLst>
              <a:gd name="adj1" fmla="val 47583"/>
              <a:gd name="adj2" fmla="val 77134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7288" name="AutoShape 40"/>
          <p:cNvSpPr>
            <a:spLocks noChangeArrowheads="1"/>
          </p:cNvSpPr>
          <p:nvPr/>
        </p:nvSpPr>
        <p:spPr bwMode="auto">
          <a:xfrm>
            <a:off x="6670675" y="815975"/>
            <a:ext cx="690563" cy="5961063"/>
          </a:xfrm>
          <a:prstGeom prst="downArrow">
            <a:avLst>
              <a:gd name="adj1" fmla="val 47583"/>
              <a:gd name="adj2" fmla="val 129882"/>
            </a:avLst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37255" name="Picture 7" descr="DNA-Replication-templates-c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463" y="823913"/>
            <a:ext cx="1992312" cy="631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70" name="Picture 22" descr="baseAT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00" y="106363"/>
            <a:ext cx="1992313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271" name="AutoShape 23"/>
          <p:cNvSpPr>
            <a:spLocks noChangeArrowheads="1"/>
          </p:cNvSpPr>
          <p:nvPr/>
        </p:nvSpPr>
        <p:spPr bwMode="auto">
          <a:xfrm>
            <a:off x="4405313" y="1038225"/>
            <a:ext cx="1219200" cy="769938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37272" name="Picture 24" descr="PP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2913" y="733425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69" name="Picture 21" descr="baseGMP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317500"/>
            <a:ext cx="1974850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54" name="Picture 6" descr="DNA Replication for PP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304800"/>
            <a:ext cx="215265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52" name="Picture 4" descr="DNA Replication for PP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04800"/>
            <a:ext cx="215265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53" name="Picture 5" descr="DNA-Replication-templates-c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775" y="823913"/>
            <a:ext cx="1992313" cy="631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258" name="Oval 10"/>
          <p:cNvSpPr>
            <a:spLocks noChangeArrowheads="1"/>
          </p:cNvSpPr>
          <p:nvPr/>
        </p:nvSpPr>
        <p:spPr bwMode="auto">
          <a:xfrm>
            <a:off x="8763000" y="309563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3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437263" name="Oval 15"/>
          <p:cNvSpPr>
            <a:spLocks noChangeArrowheads="1"/>
          </p:cNvSpPr>
          <p:nvPr/>
        </p:nvSpPr>
        <p:spPr bwMode="auto">
          <a:xfrm>
            <a:off x="23813" y="309563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5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437265" name="Oval 17"/>
          <p:cNvSpPr>
            <a:spLocks noChangeArrowheads="1"/>
          </p:cNvSpPr>
          <p:nvPr/>
        </p:nvSpPr>
        <p:spPr bwMode="auto">
          <a:xfrm>
            <a:off x="8807450" y="6530975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5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437266" name="Oval 18"/>
          <p:cNvSpPr>
            <a:spLocks noChangeArrowheads="1"/>
          </p:cNvSpPr>
          <p:nvPr/>
        </p:nvSpPr>
        <p:spPr bwMode="auto">
          <a:xfrm>
            <a:off x="5272088" y="309563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5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437267" name="Oval 19"/>
          <p:cNvSpPr>
            <a:spLocks noChangeArrowheads="1"/>
          </p:cNvSpPr>
          <p:nvPr/>
        </p:nvSpPr>
        <p:spPr bwMode="auto">
          <a:xfrm>
            <a:off x="5272088" y="6530975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3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437268" name="Rectangle 20"/>
          <p:cNvSpPr>
            <a:spLocks noChangeArrowheads="1"/>
          </p:cNvSpPr>
          <p:nvPr/>
        </p:nvSpPr>
        <p:spPr bwMode="auto">
          <a:xfrm>
            <a:off x="5945188" y="417513"/>
            <a:ext cx="2506662" cy="293687"/>
          </a:xfrm>
          <a:prstGeom prst="rect">
            <a:avLst/>
          </a:prstGeom>
          <a:solidFill>
            <a:srgbClr val="CCFFCC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r>
              <a:rPr lang="en-US" sz="1200" b="1">
                <a:solidFill>
                  <a:srgbClr val="CC0000"/>
                </a:solidFill>
              </a:rPr>
              <a:t>need “primer” bases to add on to</a:t>
            </a:r>
            <a:endParaRPr lang="en-US" sz="2000" b="1">
              <a:solidFill>
                <a:srgbClr val="CC0000"/>
              </a:solidFill>
            </a:endParaRPr>
          </a:p>
        </p:txBody>
      </p:sp>
      <p:pic>
        <p:nvPicPr>
          <p:cNvPr id="437273" name="Picture 25" descr="baseAMP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75" y="1282700"/>
            <a:ext cx="1992313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275" name="AutoShape 27"/>
          <p:cNvSpPr>
            <a:spLocks noChangeArrowheads="1"/>
          </p:cNvSpPr>
          <p:nvPr/>
        </p:nvSpPr>
        <p:spPr bwMode="auto">
          <a:xfrm>
            <a:off x="4435475" y="4840288"/>
            <a:ext cx="1219200" cy="769937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37276" name="Picture 28" descr="PP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4535488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277" name="AutoShape 29"/>
          <p:cNvSpPr>
            <a:spLocks noChangeArrowheads="1"/>
          </p:cNvSpPr>
          <p:nvPr/>
        </p:nvSpPr>
        <p:spPr bwMode="auto">
          <a:xfrm>
            <a:off x="4435475" y="3544888"/>
            <a:ext cx="1219200" cy="769937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37278" name="Picture 30" descr="PP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3240088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279" name="AutoShape 31"/>
          <p:cNvSpPr>
            <a:spLocks noChangeArrowheads="1"/>
          </p:cNvSpPr>
          <p:nvPr/>
        </p:nvSpPr>
        <p:spPr bwMode="auto">
          <a:xfrm>
            <a:off x="4435475" y="2325688"/>
            <a:ext cx="1219200" cy="769937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37280" name="Picture 32" descr="PP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2020888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81" name="Picture 33" descr="PPi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075" y="725488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82" name="Picture 34" descr="baseGTP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8" y="1358900"/>
            <a:ext cx="19748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83" name="Picture 35" descr="baseGMP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13" y="2519363"/>
            <a:ext cx="19843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84" name="Picture 36" descr="baseTTP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38" y="2592388"/>
            <a:ext cx="1965325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85" name="Picture 37" descr="baseTMP2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38" y="3752850"/>
            <a:ext cx="1974850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86" name="Picture 38" descr="baseCTP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38" y="3825875"/>
            <a:ext cx="19558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287" name="Picture 39" descr="baseCMP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13" y="4987925"/>
            <a:ext cx="1965325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289" name="Oval 41"/>
          <p:cNvSpPr>
            <a:spLocks noChangeArrowheads="1"/>
          </p:cNvSpPr>
          <p:nvPr/>
        </p:nvSpPr>
        <p:spPr bwMode="auto">
          <a:xfrm>
            <a:off x="3476625" y="309563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3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pic>
        <p:nvPicPr>
          <p:cNvPr id="437291" name="Picture 43" descr="baseCMP3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8" y="876300"/>
            <a:ext cx="1965325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308" name="Picture 60" descr="baseTTP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2119313"/>
            <a:ext cx="1965325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309" name="Rectangle 61"/>
          <p:cNvSpPr>
            <a:spLocks noChangeArrowheads="1"/>
          </p:cNvSpPr>
          <p:nvPr/>
        </p:nvSpPr>
        <p:spPr bwMode="auto">
          <a:xfrm>
            <a:off x="996950" y="1492250"/>
            <a:ext cx="1506538" cy="660400"/>
          </a:xfrm>
          <a:prstGeom prst="rect">
            <a:avLst/>
          </a:prstGeom>
          <a:solidFill>
            <a:srgbClr val="CC000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no energy to bond</a:t>
            </a:r>
            <a:endParaRPr lang="en-US" sz="2000" b="1">
              <a:solidFill>
                <a:srgbClr val="000000"/>
              </a:solidFill>
            </a:endParaRPr>
          </a:p>
        </p:txBody>
      </p:sp>
      <p:pic>
        <p:nvPicPr>
          <p:cNvPr id="437312" name="Picture 64" descr="baseCMP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8" y="3352800"/>
            <a:ext cx="1965325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317" name="AutoShape 69"/>
          <p:cNvSpPr>
            <a:spLocks noChangeArrowheads="1"/>
          </p:cNvSpPr>
          <p:nvPr/>
        </p:nvSpPr>
        <p:spPr bwMode="auto">
          <a:xfrm>
            <a:off x="3671888" y="3228975"/>
            <a:ext cx="1219200" cy="769938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37318" name="Picture 70" descr="baseTTP2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2119313"/>
            <a:ext cx="1965325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319" name="Picture 71" descr="PPi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5" y="3127375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320" name="Picture 72" descr="baseTMP2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2119313"/>
            <a:ext cx="1974850" cy="156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321" name="Picture 73" descr="baseCTP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8" y="873125"/>
            <a:ext cx="195580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322" name="Picture 74" descr="baseCMP2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388" y="873125"/>
            <a:ext cx="1965325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323" name="AutoShape 75"/>
          <p:cNvSpPr>
            <a:spLocks noChangeArrowheads="1"/>
          </p:cNvSpPr>
          <p:nvPr/>
        </p:nvSpPr>
        <p:spPr bwMode="auto">
          <a:xfrm>
            <a:off x="3671888" y="1905000"/>
            <a:ext cx="1219200" cy="769938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37324" name="Picture 76" descr="PPi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1751013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327" name="AutoShape 79"/>
          <p:cNvSpPr>
            <a:spLocks noChangeArrowheads="1"/>
          </p:cNvSpPr>
          <p:nvPr/>
        </p:nvSpPr>
        <p:spPr bwMode="auto">
          <a:xfrm>
            <a:off x="3752850" y="5697538"/>
            <a:ext cx="1219200" cy="769937"/>
          </a:xfrm>
          <a:prstGeom prst="irregularSeal1">
            <a:avLst/>
          </a:prstGeom>
          <a:solidFill>
            <a:srgbClr val="FFEA18"/>
          </a:solidFill>
          <a:ln w="38100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800" b="1">
                <a:solidFill>
                  <a:srgbClr val="CC0000"/>
                </a:solidFill>
              </a:rPr>
              <a:t>energy</a:t>
            </a:r>
            <a:endParaRPr lang="en-US" b="1">
              <a:solidFill>
                <a:srgbClr val="CC0000"/>
              </a:solidFill>
            </a:endParaRPr>
          </a:p>
        </p:txBody>
      </p:sp>
      <p:pic>
        <p:nvPicPr>
          <p:cNvPr id="437328" name="Picture 80" descr="PPi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5543550"/>
            <a:ext cx="6762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3784600" y="4572000"/>
            <a:ext cx="1343025" cy="395288"/>
            <a:chOff x="2384" y="2880"/>
            <a:chExt cx="846" cy="249"/>
          </a:xfrm>
        </p:grpSpPr>
        <p:sp>
          <p:nvSpPr>
            <p:cNvPr id="18489" name="AutoShape 85"/>
            <p:cNvSpPr>
              <a:spLocks noChangeArrowheads="1"/>
            </p:cNvSpPr>
            <p:nvPr/>
          </p:nvSpPr>
          <p:spPr bwMode="auto">
            <a:xfrm>
              <a:off x="2746" y="2902"/>
              <a:ext cx="484" cy="193"/>
            </a:xfrm>
            <a:prstGeom prst="roundRect">
              <a:avLst>
                <a:gd name="adj" fmla="val 16667"/>
              </a:avLst>
            </a:prstGeom>
            <a:solidFill>
              <a:srgbClr val="FFC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tIns="0" rIns="0" bIns="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solidFill>
                    <a:srgbClr val="CC0000"/>
                  </a:solidFill>
                </a:rPr>
                <a:t>ligase</a:t>
              </a:r>
            </a:p>
          </p:txBody>
        </p:sp>
        <p:grpSp>
          <p:nvGrpSpPr>
            <p:cNvPr id="18490" name="Group 86"/>
            <p:cNvGrpSpPr>
              <a:grpSpLocks/>
            </p:cNvGrpSpPr>
            <p:nvPr/>
          </p:nvGrpSpPr>
          <p:grpSpPr bwMode="auto">
            <a:xfrm rot="-5400000">
              <a:off x="2463" y="2801"/>
              <a:ext cx="249" cy="407"/>
              <a:chOff x="3205" y="1759"/>
              <a:chExt cx="249" cy="407"/>
            </a:xfrm>
          </p:grpSpPr>
          <p:sp>
            <p:nvSpPr>
              <p:cNvPr id="18491" name="Oval 87"/>
              <p:cNvSpPr>
                <a:spLocks noChangeArrowheads="1"/>
              </p:cNvSpPr>
              <p:nvPr/>
            </p:nvSpPr>
            <p:spPr bwMode="auto">
              <a:xfrm>
                <a:off x="3205" y="1917"/>
                <a:ext cx="249" cy="249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AutoShape 88"/>
              <p:cNvSpPr>
                <a:spLocks noChangeArrowheads="1"/>
              </p:cNvSpPr>
              <p:nvPr/>
            </p:nvSpPr>
            <p:spPr bwMode="auto">
              <a:xfrm>
                <a:off x="3207" y="1759"/>
                <a:ext cx="244" cy="263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37262" name="Oval 14"/>
          <p:cNvSpPr>
            <a:spLocks noChangeArrowheads="1"/>
          </p:cNvSpPr>
          <p:nvPr/>
        </p:nvSpPr>
        <p:spPr bwMode="auto">
          <a:xfrm>
            <a:off x="23813" y="6530975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3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437290" name="Oval 42"/>
          <p:cNvSpPr>
            <a:spLocks noChangeArrowheads="1"/>
          </p:cNvSpPr>
          <p:nvPr/>
        </p:nvSpPr>
        <p:spPr bwMode="auto">
          <a:xfrm>
            <a:off x="3476625" y="6530975"/>
            <a:ext cx="304800" cy="304800"/>
          </a:xfrm>
          <a:prstGeom prst="ellipse">
            <a:avLst/>
          </a:prstGeom>
          <a:solidFill>
            <a:srgbClr val="0F116A"/>
          </a:solidFill>
          <a:ln w="9525">
            <a:solidFill>
              <a:srgbClr val="0F116A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000" b="1">
                <a:solidFill>
                  <a:schemeClr val="bg1"/>
                </a:solidFill>
              </a:rPr>
              <a:t>5</a:t>
            </a:r>
            <a:r>
              <a:rPr lang="en-US" sz="20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pic>
        <p:nvPicPr>
          <p:cNvPr id="437326" name="Picture 78" descr="baseGMP2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13" y="5853113"/>
            <a:ext cx="19843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331" name="Line 83"/>
          <p:cNvSpPr>
            <a:spLocks noChangeShapeType="1"/>
          </p:cNvSpPr>
          <p:nvPr/>
        </p:nvSpPr>
        <p:spPr bwMode="auto">
          <a:xfrm flipH="1">
            <a:off x="3670300" y="4643438"/>
            <a:ext cx="114300" cy="254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37329" name="Picture 81" descr="baseATP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800" y="4600575"/>
            <a:ext cx="199231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7330" name="Picture 82" descr="baseAMP2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13" y="4592638"/>
            <a:ext cx="1992312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7339" name="Oval 91"/>
          <p:cNvSpPr>
            <a:spLocks noChangeArrowheads="1"/>
          </p:cNvSpPr>
          <p:nvPr/>
        </p:nvSpPr>
        <p:spPr bwMode="auto">
          <a:xfrm>
            <a:off x="3325813" y="4270375"/>
            <a:ext cx="822325" cy="884238"/>
          </a:xfrm>
          <a:prstGeom prst="ellips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7310" name="Text Box 62"/>
          <p:cNvSpPr txBox="1">
            <a:spLocks noChangeArrowheads="1"/>
          </p:cNvSpPr>
          <p:nvPr/>
        </p:nvSpPr>
        <p:spPr bwMode="auto">
          <a:xfrm>
            <a:off x="3149600" y="1485900"/>
            <a:ext cx="893763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8800">
                <a:solidFill>
                  <a:srgbClr val="000000"/>
                </a:solidFill>
                <a:ea typeface="Geneva" pitchFamily="1" charset="-128"/>
                <a:sym typeface="Wingdings" charset="2"/>
              </a:rPr>
              <a:t></a:t>
            </a:r>
            <a:endParaRPr lang="en-US" sz="8800">
              <a:solidFill>
                <a:srgbClr val="000000"/>
              </a:solidFill>
              <a:ea typeface="Geneva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437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372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5" dur="500"/>
                                        <p:tgtEl>
                                          <p:spTgt spid="437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372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372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372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72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72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72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372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372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372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372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9" dur="500"/>
                                        <p:tgtEl>
                                          <p:spTgt spid="437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372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37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0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7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37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7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372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7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437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91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437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37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37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37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37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372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2" dur="500"/>
                                        <p:tgtEl>
                                          <p:spTgt spid="437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4372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37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37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37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37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372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0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437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3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437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437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4372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6" dur="500"/>
                                        <p:tgtEl>
                                          <p:spTgt spid="437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372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437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7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37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37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37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4372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4" presetID="9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5" dur="500"/>
                                        <p:tgtEl>
                                          <p:spTgt spid="437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68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437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437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4372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 nodeType="clickPar">
                      <p:stCondLst>
                        <p:cond delay="indefinite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0" dur="500"/>
                                        <p:tgtEl>
                                          <p:spTgt spid="437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4372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500"/>
                                        <p:tgtEl>
                                          <p:spTgt spid="437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1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37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37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37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4372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8" presetID="9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9" dur="500"/>
                                        <p:tgtEl>
                                          <p:spTgt spid="437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02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437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437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 nodeType="clickPar">
                      <p:stCondLst>
                        <p:cond delay="indefinite"/>
                      </p:stCondLst>
                      <p:childTnLst>
                        <p:par>
                          <p:cTn id="2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8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37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437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437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437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 nodeType="clickPar">
                      <p:stCondLst>
                        <p:cond delay="indefinite"/>
                      </p:stCondLst>
                      <p:childTnLst>
                        <p:par>
                          <p:cTn id="2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4372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 nodeType="clickPar">
                      <p:stCondLst>
                        <p:cond delay="indefinite"/>
                      </p:stCondLst>
                      <p:childTnLst>
                        <p:par>
                          <p:cTn id="2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437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 nodeType="clickPar">
                      <p:stCondLst>
                        <p:cond delay="indefinite"/>
                      </p:stCondLst>
                      <p:childTnLst>
                        <p:par>
                          <p:cTn id="2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8" dur="500"/>
                                        <p:tgtEl>
                                          <p:spTgt spid="4372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 nodeType="clickPar">
                      <p:stCondLst>
                        <p:cond delay="indefinite"/>
                      </p:stCondLst>
                      <p:childTnLst>
                        <p:par>
                          <p:cTn id="2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3" dur="500"/>
                                        <p:tgtEl>
                                          <p:spTgt spid="4373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 nodeType="clickPar">
                      <p:stCondLst>
                        <p:cond delay="indefinite"/>
                      </p:stCondLst>
                      <p:childTnLst>
                        <p:par>
                          <p:cTn id="2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6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7" dur="500"/>
                                        <p:tgtEl>
                                          <p:spTgt spid="437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2" dur="500"/>
                                        <p:tgtEl>
                                          <p:spTgt spid="4373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500"/>
                                        <p:tgtEl>
                                          <p:spTgt spid="437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437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 nodeType="clickPar">
                      <p:stCondLst>
                        <p:cond delay="indefinite"/>
                      </p:stCondLst>
                      <p:childTnLst>
                        <p:par>
                          <p:cTn id="2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4373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 nodeType="clickPar">
                      <p:stCondLst>
                        <p:cond delay="indefinite"/>
                      </p:stCondLst>
                      <p:childTnLst>
                        <p:par>
                          <p:cTn id="2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500"/>
                                        <p:tgtEl>
                                          <p:spTgt spid="4373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 nodeType="clickPar">
                      <p:stCondLst>
                        <p:cond delay="indefinite"/>
                      </p:stCondLst>
                      <p:childTnLst>
                        <p:par>
                          <p:cTn id="2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8" dur="500"/>
                                        <p:tgtEl>
                                          <p:spTgt spid="437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 nodeType="clickPar">
                      <p:stCondLst>
                        <p:cond delay="indefinite"/>
                      </p:stCondLst>
                      <p:childTnLst>
                        <p:par>
                          <p:cTn id="2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3" dur="500"/>
                                        <p:tgtEl>
                                          <p:spTgt spid="437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7" dur="500"/>
                                        <p:tgtEl>
                                          <p:spTgt spid="437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1" dur="500"/>
                                        <p:tgtEl>
                                          <p:spTgt spid="437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4" dur="500"/>
                                        <p:tgtEl>
                                          <p:spTgt spid="437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7" dur="500"/>
                                        <p:tgtEl>
                                          <p:spTgt spid="437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3" dur="500"/>
                                        <p:tgtEl>
                                          <p:spTgt spid="4373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8" dur="500"/>
                                        <p:tgtEl>
                                          <p:spTgt spid="4373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2" dur="500"/>
                                        <p:tgtEl>
                                          <p:spTgt spid="437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7" dur="500"/>
                                        <p:tgtEl>
                                          <p:spTgt spid="4373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500"/>
                                        <p:tgtEl>
                                          <p:spTgt spid="437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3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4373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0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1" dur="75"/>
                                        <p:tgtEl>
                                          <p:spTgt spid="437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3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 nodeType="afterGroup">
                            <p:stCondLst>
                              <p:cond delay="6075"/>
                            </p:stCondLst>
                            <p:childTnLst>
                              <p:par>
                                <p:cTn id="324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5" dur="500"/>
                                        <p:tgtEl>
                                          <p:spTgt spid="437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500"/>
                                        <p:tgtEl>
                                          <p:spTgt spid="437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 nodeType="clickPar">
                      <p:stCondLst>
                        <p:cond delay="indefinite"/>
                      </p:stCondLst>
                      <p:childTnLst>
                        <p:par>
                          <p:cTn id="3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2" dur="500"/>
                                        <p:tgtEl>
                                          <p:spTgt spid="4373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3" fill="hold" nodeType="clickPar">
                      <p:stCondLst>
                        <p:cond delay="indefinite"/>
                      </p:stCondLst>
                      <p:childTnLst>
                        <p:par>
                          <p:cTn id="3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6" dur="500"/>
                                        <p:tgtEl>
                                          <p:spTgt spid="437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1" dur="500"/>
                                        <p:tgtEl>
                                          <p:spTgt spid="4373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5" dur="500"/>
                                        <p:tgtEl>
                                          <p:spTgt spid="437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7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437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437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437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4373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4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5" dur="75"/>
                                        <p:tgtEl>
                                          <p:spTgt spid="4373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37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 nodeType="afterGroup">
                            <p:stCondLst>
                              <p:cond delay="6075"/>
                            </p:stCondLst>
                            <p:childTnLst>
                              <p:par>
                                <p:cTn id="358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9" dur="500"/>
                                        <p:tgtEl>
                                          <p:spTgt spid="437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500"/>
                                        <p:tgtEl>
                                          <p:spTgt spid="437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2" fill="hold" nodeType="clickPar">
                      <p:stCondLst>
                        <p:cond delay="indefinite"/>
                      </p:stCondLst>
                      <p:childTnLst>
                        <p:par>
                          <p:cTn id="3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4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437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437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437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437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 nodeType="clickPar">
                      <p:stCondLst>
                        <p:cond delay="indefinite"/>
                      </p:stCondLst>
                      <p:childTnLst>
                        <p:par>
                          <p:cTn id="3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4" dur="500"/>
                                        <p:tgtEl>
                                          <p:spTgt spid="43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7" dur="500"/>
                                        <p:tgtEl>
                                          <p:spTgt spid="4373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 nodeType="clickPar">
                      <p:stCondLst>
                        <p:cond delay="indefinite"/>
                      </p:stCondLst>
                      <p:childTnLst>
                        <p:par>
                          <p:cTn id="3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2" dur="500"/>
                                        <p:tgtEl>
                                          <p:spTgt spid="4373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3" fill="hold" nodeType="clickPar">
                      <p:stCondLst>
                        <p:cond delay="indefinite"/>
                      </p:stCondLst>
                      <p:childTnLst>
                        <p:par>
                          <p:cTn id="3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86" dur="500"/>
                                        <p:tgtEl>
                                          <p:spTgt spid="437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1" dur="500"/>
                                        <p:tgtEl>
                                          <p:spTgt spid="4373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500"/>
                                        <p:tgtEl>
                                          <p:spTgt spid="437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97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437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437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437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4373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4" presetID="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5" dur="75"/>
                                        <p:tgtEl>
                                          <p:spTgt spid="437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437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 nodeType="afterGroup">
                            <p:stCondLst>
                              <p:cond delay="6075"/>
                            </p:stCondLst>
                            <p:childTnLst>
                              <p:par>
                                <p:cTn id="40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9" dur="500"/>
                                        <p:tgtEl>
                                          <p:spTgt spid="437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/>
                                        <p:tgtEl>
                                          <p:spTgt spid="437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 nodeType="clickPar">
                      <p:stCondLst>
                        <p:cond delay="indefinite"/>
                      </p:stCondLst>
                      <p:childTnLst>
                        <p:par>
                          <p:cTn id="4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4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437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437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437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500" fill="hold"/>
                                        <p:tgtEl>
                                          <p:spTgt spid="437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0" fill="hold" nodeType="clickPar">
                      <p:stCondLst>
                        <p:cond delay="indefinite"/>
                      </p:stCondLst>
                      <p:childTnLst>
                        <p:par>
                          <p:cTn id="4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4" dur="500"/>
                                        <p:tgtEl>
                                          <p:spTgt spid="437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5" fill="hold" nodeType="clickPar">
                      <p:stCondLst>
                        <p:cond delay="indefinite"/>
                      </p:stCondLst>
                      <p:childTnLst>
                        <p:par>
                          <p:cTn id="4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 nodeType="clickPar">
                      <p:stCondLst>
                        <p:cond delay="indefinite"/>
                      </p:stCondLst>
                      <p:childTnLst>
                        <p:par>
                          <p:cTn id="4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3" dur="500"/>
                                        <p:tgtEl>
                                          <p:spTgt spid="437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7" dur="500"/>
                                        <p:tgtEl>
                                          <p:spTgt spid="437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338" grpId="0" animBg="1"/>
      <p:bldP spid="437325" grpId="0" animBg="1"/>
      <p:bldP spid="437288" grpId="0" animBg="1"/>
      <p:bldP spid="437271" grpId="0" animBg="1" autoUpdateAnimBg="0"/>
      <p:bldP spid="437271" grpId="1" animBg="1" autoUpdateAnimBg="0"/>
      <p:bldP spid="437258" grpId="0" animBg="1" autoUpdateAnimBg="0"/>
      <p:bldP spid="437263" grpId="0" animBg="1" autoUpdateAnimBg="0"/>
      <p:bldP spid="437265" grpId="0" animBg="1" autoUpdateAnimBg="0"/>
      <p:bldP spid="437266" grpId="0" animBg="1" autoUpdateAnimBg="0"/>
      <p:bldP spid="437267" grpId="0" animBg="1" autoUpdateAnimBg="0"/>
      <p:bldP spid="437268" grpId="0" animBg="1" autoUpdateAnimBg="0"/>
      <p:bldP spid="437275" grpId="0" animBg="1" autoUpdateAnimBg="0"/>
      <p:bldP spid="437275" grpId="1" animBg="1" autoUpdateAnimBg="0"/>
      <p:bldP spid="437277" grpId="0" animBg="1" autoUpdateAnimBg="0"/>
      <p:bldP spid="437277" grpId="1" animBg="1" autoUpdateAnimBg="0"/>
      <p:bldP spid="437279" grpId="0" animBg="1" autoUpdateAnimBg="0"/>
      <p:bldP spid="437279" grpId="1" animBg="1" autoUpdateAnimBg="0"/>
      <p:bldP spid="437289" grpId="0" animBg="1" autoUpdateAnimBg="0"/>
      <p:bldP spid="437309" grpId="0" animBg="1" autoUpdateAnimBg="0"/>
      <p:bldP spid="437309" grpId="1" animBg="1" autoUpdateAnimBg="0"/>
      <p:bldP spid="437317" grpId="0" animBg="1" autoUpdateAnimBg="0"/>
      <p:bldP spid="437317" grpId="1" animBg="1" autoUpdateAnimBg="0"/>
      <p:bldP spid="437317" grpId="2" animBg="1"/>
      <p:bldP spid="437317" grpId="3" animBg="1"/>
      <p:bldP spid="437323" grpId="0" animBg="1" autoUpdateAnimBg="0"/>
      <p:bldP spid="437323" grpId="1" animBg="1" autoUpdateAnimBg="0"/>
      <p:bldP spid="437327" grpId="0" animBg="1" autoUpdateAnimBg="0"/>
      <p:bldP spid="437327" grpId="1" animBg="1" autoUpdateAnimBg="0"/>
      <p:bldP spid="437262" grpId="0" animBg="1" autoUpdateAnimBg="0"/>
      <p:bldP spid="437290" grpId="0" animBg="1" autoUpdateAnimBg="0"/>
      <p:bldP spid="437331" grpId="0" animBg="1"/>
      <p:bldP spid="437331" grpId="1" animBg="1"/>
      <p:bldP spid="437339" grpId="0" animBg="1"/>
      <p:bldP spid="437339" grpId="1" animBg="1"/>
      <p:bldP spid="437310" grpId="0" autoUpdateAnimBg="0"/>
      <p:bldP spid="437310" grpId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 rot="-7121062">
            <a:off x="2433637" y="4083051"/>
            <a:ext cx="874713" cy="760412"/>
            <a:chOff x="1499" y="1846"/>
            <a:chExt cx="551" cy="479"/>
          </a:xfrm>
        </p:grpSpPr>
        <p:grpSp>
          <p:nvGrpSpPr>
            <p:cNvPr id="19558" name="Group 3"/>
            <p:cNvGrpSpPr>
              <a:grpSpLocks/>
            </p:cNvGrpSpPr>
            <p:nvPr/>
          </p:nvGrpSpPr>
          <p:grpSpPr bwMode="auto">
            <a:xfrm>
              <a:off x="1791" y="1846"/>
              <a:ext cx="259" cy="279"/>
              <a:chOff x="1633" y="1966"/>
              <a:chExt cx="225" cy="242"/>
            </a:xfrm>
          </p:grpSpPr>
          <p:sp>
            <p:nvSpPr>
              <p:cNvPr id="19565" name="Oval 4"/>
              <p:cNvSpPr>
                <a:spLocks noChangeArrowheads="1"/>
              </p:cNvSpPr>
              <p:nvPr/>
            </p:nvSpPr>
            <p:spPr bwMode="auto">
              <a:xfrm>
                <a:off x="1633" y="19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66" name="Oval 5"/>
              <p:cNvSpPr>
                <a:spLocks noChangeArrowheads="1"/>
              </p:cNvSpPr>
              <p:nvPr/>
            </p:nvSpPr>
            <p:spPr bwMode="auto">
              <a:xfrm>
                <a:off x="1716" y="20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559" name="Group 6"/>
            <p:cNvGrpSpPr>
              <a:grpSpLocks/>
            </p:cNvGrpSpPr>
            <p:nvPr/>
          </p:nvGrpSpPr>
          <p:grpSpPr bwMode="auto">
            <a:xfrm>
              <a:off x="1499" y="2046"/>
              <a:ext cx="259" cy="279"/>
              <a:chOff x="1633" y="1966"/>
              <a:chExt cx="225" cy="242"/>
            </a:xfrm>
          </p:grpSpPr>
          <p:sp>
            <p:nvSpPr>
              <p:cNvPr id="19563" name="Oval 7"/>
              <p:cNvSpPr>
                <a:spLocks noChangeArrowheads="1"/>
              </p:cNvSpPr>
              <p:nvPr/>
            </p:nvSpPr>
            <p:spPr bwMode="auto">
              <a:xfrm>
                <a:off x="1633" y="19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64" name="Oval 8"/>
              <p:cNvSpPr>
                <a:spLocks noChangeArrowheads="1"/>
              </p:cNvSpPr>
              <p:nvPr/>
            </p:nvSpPr>
            <p:spPr bwMode="auto">
              <a:xfrm>
                <a:off x="1716" y="20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560" name="Group 9"/>
            <p:cNvGrpSpPr>
              <a:grpSpLocks/>
            </p:cNvGrpSpPr>
            <p:nvPr/>
          </p:nvGrpSpPr>
          <p:grpSpPr bwMode="auto">
            <a:xfrm>
              <a:off x="1642" y="1945"/>
              <a:ext cx="259" cy="279"/>
              <a:chOff x="1633" y="1966"/>
              <a:chExt cx="225" cy="242"/>
            </a:xfrm>
          </p:grpSpPr>
          <p:sp>
            <p:nvSpPr>
              <p:cNvPr id="19561" name="Oval 10"/>
              <p:cNvSpPr>
                <a:spLocks noChangeArrowheads="1"/>
              </p:cNvSpPr>
              <p:nvPr/>
            </p:nvSpPr>
            <p:spPr bwMode="auto">
              <a:xfrm>
                <a:off x="1633" y="19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62" name="Oval 11"/>
              <p:cNvSpPr>
                <a:spLocks noChangeArrowheads="1"/>
              </p:cNvSpPr>
              <p:nvPr/>
            </p:nvSpPr>
            <p:spPr bwMode="auto">
              <a:xfrm>
                <a:off x="1716" y="20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2379663" y="2930525"/>
            <a:ext cx="874712" cy="760413"/>
            <a:chOff x="1499" y="1846"/>
            <a:chExt cx="551" cy="479"/>
          </a:xfrm>
        </p:grpSpPr>
        <p:grpSp>
          <p:nvGrpSpPr>
            <p:cNvPr id="19549" name="Group 13"/>
            <p:cNvGrpSpPr>
              <a:grpSpLocks/>
            </p:cNvGrpSpPr>
            <p:nvPr/>
          </p:nvGrpSpPr>
          <p:grpSpPr bwMode="auto">
            <a:xfrm>
              <a:off x="1791" y="1846"/>
              <a:ext cx="259" cy="279"/>
              <a:chOff x="1633" y="1966"/>
              <a:chExt cx="225" cy="242"/>
            </a:xfrm>
          </p:grpSpPr>
          <p:sp>
            <p:nvSpPr>
              <p:cNvPr id="19556" name="Oval 14"/>
              <p:cNvSpPr>
                <a:spLocks noChangeArrowheads="1"/>
              </p:cNvSpPr>
              <p:nvPr/>
            </p:nvSpPr>
            <p:spPr bwMode="auto">
              <a:xfrm>
                <a:off x="1633" y="19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57" name="Oval 15"/>
              <p:cNvSpPr>
                <a:spLocks noChangeArrowheads="1"/>
              </p:cNvSpPr>
              <p:nvPr/>
            </p:nvSpPr>
            <p:spPr bwMode="auto">
              <a:xfrm>
                <a:off x="1716" y="20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550" name="Group 16"/>
            <p:cNvGrpSpPr>
              <a:grpSpLocks/>
            </p:cNvGrpSpPr>
            <p:nvPr/>
          </p:nvGrpSpPr>
          <p:grpSpPr bwMode="auto">
            <a:xfrm>
              <a:off x="1499" y="2046"/>
              <a:ext cx="259" cy="279"/>
              <a:chOff x="1633" y="1966"/>
              <a:chExt cx="225" cy="242"/>
            </a:xfrm>
          </p:grpSpPr>
          <p:sp>
            <p:nvSpPr>
              <p:cNvPr id="19554" name="Oval 17"/>
              <p:cNvSpPr>
                <a:spLocks noChangeArrowheads="1"/>
              </p:cNvSpPr>
              <p:nvPr/>
            </p:nvSpPr>
            <p:spPr bwMode="auto">
              <a:xfrm>
                <a:off x="1633" y="19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55" name="Oval 18"/>
              <p:cNvSpPr>
                <a:spLocks noChangeArrowheads="1"/>
              </p:cNvSpPr>
              <p:nvPr/>
            </p:nvSpPr>
            <p:spPr bwMode="auto">
              <a:xfrm>
                <a:off x="1716" y="20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551" name="Group 19"/>
            <p:cNvGrpSpPr>
              <a:grpSpLocks/>
            </p:cNvGrpSpPr>
            <p:nvPr/>
          </p:nvGrpSpPr>
          <p:grpSpPr bwMode="auto">
            <a:xfrm>
              <a:off x="1642" y="1945"/>
              <a:ext cx="259" cy="279"/>
              <a:chOff x="1633" y="1966"/>
              <a:chExt cx="225" cy="242"/>
            </a:xfrm>
          </p:grpSpPr>
          <p:sp>
            <p:nvSpPr>
              <p:cNvPr id="19552" name="Oval 20"/>
              <p:cNvSpPr>
                <a:spLocks noChangeArrowheads="1"/>
              </p:cNvSpPr>
              <p:nvPr/>
            </p:nvSpPr>
            <p:spPr bwMode="auto">
              <a:xfrm>
                <a:off x="1633" y="19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53" name="Oval 21"/>
              <p:cNvSpPr>
                <a:spLocks noChangeArrowheads="1"/>
              </p:cNvSpPr>
              <p:nvPr/>
            </p:nvSpPr>
            <p:spPr bwMode="auto">
              <a:xfrm>
                <a:off x="1716" y="2066"/>
                <a:ext cx="142" cy="142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412694" name="Rectangle 2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46050" y="1336675"/>
            <a:ext cx="4865688" cy="129222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charset="2"/>
              <a:buNone/>
            </a:pPr>
            <a:r>
              <a:rPr lang="en-US" sz="2600" b="1">
                <a:solidFill>
                  <a:srgbClr val="0F116A"/>
                </a:solidFill>
              </a:rPr>
              <a:t>Limits of DNA polymerase III</a:t>
            </a:r>
          </a:p>
          <a:p>
            <a:pPr marL="403225" lvl="1" indent="-288925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b="1"/>
              <a:t>can only build onto 3</a:t>
            </a:r>
            <a:r>
              <a:rPr lang="en-US" b="1">
                <a:sym typeface="Symbol" pitchFamily="-93" charset="2"/>
              </a:rPr>
              <a:t></a:t>
            </a:r>
            <a:r>
              <a:rPr lang="en-US" b="1"/>
              <a:t> end of an existing DNA strand</a:t>
            </a:r>
          </a:p>
        </p:txBody>
      </p:sp>
      <p:sp>
        <p:nvSpPr>
          <p:cNvPr id="412695" name="AutoShape 23"/>
          <p:cNvSpPr>
            <a:spLocks noChangeArrowheads="1"/>
          </p:cNvSpPr>
          <p:nvPr/>
        </p:nvSpPr>
        <p:spPr bwMode="auto">
          <a:xfrm>
            <a:off x="6546850" y="4289425"/>
            <a:ext cx="660400" cy="1266825"/>
          </a:xfrm>
          <a:custGeom>
            <a:avLst/>
            <a:gdLst>
              <a:gd name="T0" fmla="*/ 330200 w 21600"/>
              <a:gd name="T1" fmla="*/ 0 h 21600"/>
              <a:gd name="T2" fmla="*/ 96706 w 21600"/>
              <a:gd name="T3" fmla="*/ 185508 h 21600"/>
              <a:gd name="T4" fmla="*/ 0 w 21600"/>
              <a:gd name="T5" fmla="*/ 633413 h 21600"/>
              <a:gd name="T6" fmla="*/ 96706 w 21600"/>
              <a:gd name="T7" fmla="*/ 1081317 h 21600"/>
              <a:gd name="T8" fmla="*/ 330200 w 21600"/>
              <a:gd name="T9" fmla="*/ 1266825 h 21600"/>
              <a:gd name="T10" fmla="*/ 563694 w 21600"/>
              <a:gd name="T11" fmla="*/ 1081317 h 21600"/>
              <a:gd name="T12" fmla="*/ 660400 w 21600"/>
              <a:gd name="T13" fmla="*/ 633413 h 21600"/>
              <a:gd name="T14" fmla="*/ 563694 w 21600"/>
              <a:gd name="T15" fmla="*/ 18550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33399"/>
          </a:solidFill>
          <a:ln w="25400">
            <a:solidFill>
              <a:srgbClr val="000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Leading &amp; Lagging strands</a:t>
            </a:r>
          </a:p>
        </p:txBody>
      </p:sp>
      <p:sp>
        <p:nvSpPr>
          <p:cNvPr id="19463" name="Freeform 25"/>
          <p:cNvSpPr>
            <a:spLocks/>
          </p:cNvSpPr>
          <p:nvPr/>
        </p:nvSpPr>
        <p:spPr bwMode="auto">
          <a:xfrm>
            <a:off x="730250" y="2341563"/>
            <a:ext cx="7750175" cy="1311275"/>
          </a:xfrm>
          <a:custGeom>
            <a:avLst/>
            <a:gdLst>
              <a:gd name="T0" fmla="*/ 0 w 4882"/>
              <a:gd name="T1" fmla="*/ 689 h 792"/>
              <a:gd name="T2" fmla="*/ 1068 w 4882"/>
              <a:gd name="T3" fmla="*/ 699 h 792"/>
              <a:gd name="T4" fmla="*/ 2429 w 4882"/>
              <a:gd name="T5" fmla="*/ 129 h 792"/>
              <a:gd name="T6" fmla="*/ 4882 w 4882"/>
              <a:gd name="T7" fmla="*/ 0 h 792"/>
              <a:gd name="T8" fmla="*/ 0 60000 65536"/>
              <a:gd name="T9" fmla="*/ 0 60000 65536"/>
              <a:gd name="T10" fmla="*/ 0 60000 65536"/>
              <a:gd name="T11" fmla="*/ 0 60000 65536"/>
              <a:gd name="T12" fmla="*/ 0 w 4882"/>
              <a:gd name="T13" fmla="*/ 0 h 792"/>
              <a:gd name="T14" fmla="*/ 4882 w 4882"/>
              <a:gd name="T15" fmla="*/ 792 h 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82" h="792">
                <a:moveTo>
                  <a:pt x="0" y="689"/>
                </a:moveTo>
                <a:cubicBezTo>
                  <a:pt x="331" y="740"/>
                  <a:pt x="663" y="792"/>
                  <a:pt x="1068" y="699"/>
                </a:cubicBezTo>
                <a:cubicBezTo>
                  <a:pt x="1473" y="606"/>
                  <a:pt x="1793" y="245"/>
                  <a:pt x="2429" y="129"/>
                </a:cubicBezTo>
                <a:cubicBezTo>
                  <a:pt x="3065" y="13"/>
                  <a:pt x="3973" y="6"/>
                  <a:pt x="4882" y="0"/>
                </a:cubicBezTo>
              </a:path>
            </a:pathLst>
          </a:custGeom>
          <a:noFill/>
          <a:ln w="177800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Freeform 26"/>
          <p:cNvSpPr>
            <a:spLocks/>
          </p:cNvSpPr>
          <p:nvPr/>
        </p:nvSpPr>
        <p:spPr bwMode="auto">
          <a:xfrm flipV="1">
            <a:off x="708025" y="4052888"/>
            <a:ext cx="7750175" cy="1257300"/>
          </a:xfrm>
          <a:custGeom>
            <a:avLst/>
            <a:gdLst>
              <a:gd name="T0" fmla="*/ 0 w 4882"/>
              <a:gd name="T1" fmla="*/ 689 h 792"/>
              <a:gd name="T2" fmla="*/ 1068 w 4882"/>
              <a:gd name="T3" fmla="*/ 699 h 792"/>
              <a:gd name="T4" fmla="*/ 2429 w 4882"/>
              <a:gd name="T5" fmla="*/ 129 h 792"/>
              <a:gd name="T6" fmla="*/ 4882 w 4882"/>
              <a:gd name="T7" fmla="*/ 0 h 792"/>
              <a:gd name="T8" fmla="*/ 0 60000 65536"/>
              <a:gd name="T9" fmla="*/ 0 60000 65536"/>
              <a:gd name="T10" fmla="*/ 0 60000 65536"/>
              <a:gd name="T11" fmla="*/ 0 60000 65536"/>
              <a:gd name="T12" fmla="*/ 0 w 4882"/>
              <a:gd name="T13" fmla="*/ 0 h 792"/>
              <a:gd name="T14" fmla="*/ 4882 w 4882"/>
              <a:gd name="T15" fmla="*/ 792 h 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82" h="792">
                <a:moveTo>
                  <a:pt x="0" y="689"/>
                </a:moveTo>
                <a:cubicBezTo>
                  <a:pt x="331" y="740"/>
                  <a:pt x="663" y="792"/>
                  <a:pt x="1068" y="699"/>
                </a:cubicBezTo>
                <a:cubicBezTo>
                  <a:pt x="1473" y="606"/>
                  <a:pt x="1793" y="245"/>
                  <a:pt x="2429" y="129"/>
                </a:cubicBezTo>
                <a:cubicBezTo>
                  <a:pt x="3065" y="13"/>
                  <a:pt x="3973" y="6"/>
                  <a:pt x="4882" y="0"/>
                </a:cubicBezTo>
              </a:path>
            </a:pathLst>
          </a:custGeom>
          <a:noFill/>
          <a:ln w="177800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699" name="Freeform 27"/>
          <p:cNvSpPr>
            <a:spLocks/>
          </p:cNvSpPr>
          <p:nvPr/>
        </p:nvSpPr>
        <p:spPr bwMode="auto">
          <a:xfrm>
            <a:off x="3444875" y="4068763"/>
            <a:ext cx="5003800" cy="639762"/>
          </a:xfrm>
          <a:custGeom>
            <a:avLst/>
            <a:gdLst>
              <a:gd name="T0" fmla="*/ 0 w 3152"/>
              <a:gd name="T1" fmla="*/ 0 h 403"/>
              <a:gd name="T2" fmla="*/ 580 w 3152"/>
              <a:gd name="T3" fmla="*/ 254 h 403"/>
              <a:gd name="T4" fmla="*/ 1825 w 3152"/>
              <a:gd name="T5" fmla="*/ 378 h 403"/>
              <a:gd name="T6" fmla="*/ 3152 w 3152"/>
              <a:gd name="T7" fmla="*/ 402 h 403"/>
              <a:gd name="T8" fmla="*/ 0 60000 65536"/>
              <a:gd name="T9" fmla="*/ 0 60000 65536"/>
              <a:gd name="T10" fmla="*/ 0 60000 65536"/>
              <a:gd name="T11" fmla="*/ 0 60000 65536"/>
              <a:gd name="T12" fmla="*/ 0 w 3152"/>
              <a:gd name="T13" fmla="*/ 0 h 403"/>
              <a:gd name="T14" fmla="*/ 3152 w 3152"/>
              <a:gd name="T15" fmla="*/ 403 h 4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52" h="403">
                <a:moveTo>
                  <a:pt x="0" y="0"/>
                </a:moveTo>
                <a:cubicBezTo>
                  <a:pt x="138" y="95"/>
                  <a:pt x="276" y="191"/>
                  <a:pt x="580" y="254"/>
                </a:cubicBezTo>
                <a:cubicBezTo>
                  <a:pt x="884" y="317"/>
                  <a:pt x="1396" y="353"/>
                  <a:pt x="1825" y="378"/>
                </a:cubicBezTo>
                <a:cubicBezTo>
                  <a:pt x="2254" y="403"/>
                  <a:pt x="2703" y="402"/>
                  <a:pt x="3152" y="402"/>
                </a:cubicBezTo>
              </a:path>
            </a:pathLst>
          </a:custGeom>
          <a:noFill/>
          <a:ln w="177800" cap="flat" cmpd="sng">
            <a:solidFill>
              <a:schemeClr val="hlink"/>
            </a:solidFill>
            <a:prstDash val="solid"/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AutoShape 28"/>
          <p:cNvSpPr>
            <a:spLocks noChangeArrowheads="1"/>
          </p:cNvSpPr>
          <p:nvPr/>
        </p:nvSpPr>
        <p:spPr bwMode="auto">
          <a:xfrm>
            <a:off x="874713" y="3568700"/>
            <a:ext cx="114300" cy="2889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AutoShape 29"/>
          <p:cNvSpPr>
            <a:spLocks noChangeArrowheads="1"/>
          </p:cNvSpPr>
          <p:nvPr/>
        </p:nvSpPr>
        <p:spPr bwMode="auto">
          <a:xfrm>
            <a:off x="1079500" y="385286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AutoShape 30"/>
          <p:cNvSpPr>
            <a:spLocks noChangeArrowheads="1"/>
          </p:cNvSpPr>
          <p:nvPr/>
        </p:nvSpPr>
        <p:spPr bwMode="auto">
          <a:xfrm>
            <a:off x="1300163" y="386873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AutoShape 31"/>
          <p:cNvSpPr>
            <a:spLocks noChangeArrowheads="1"/>
          </p:cNvSpPr>
          <p:nvPr/>
        </p:nvSpPr>
        <p:spPr bwMode="auto">
          <a:xfrm>
            <a:off x="1519238" y="386080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0" name="AutoShape 32"/>
          <p:cNvSpPr>
            <a:spLocks noChangeArrowheads="1"/>
          </p:cNvSpPr>
          <p:nvPr/>
        </p:nvSpPr>
        <p:spPr bwMode="auto">
          <a:xfrm>
            <a:off x="1784350" y="389255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1" name="AutoShape 33"/>
          <p:cNvSpPr>
            <a:spLocks noChangeArrowheads="1"/>
          </p:cNvSpPr>
          <p:nvPr/>
        </p:nvSpPr>
        <p:spPr bwMode="auto">
          <a:xfrm>
            <a:off x="2035175" y="394811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AutoShape 34"/>
          <p:cNvSpPr>
            <a:spLocks noChangeArrowheads="1"/>
          </p:cNvSpPr>
          <p:nvPr/>
        </p:nvSpPr>
        <p:spPr bwMode="auto">
          <a:xfrm>
            <a:off x="2255838" y="39639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3" name="AutoShape 35"/>
          <p:cNvSpPr>
            <a:spLocks noChangeArrowheads="1"/>
          </p:cNvSpPr>
          <p:nvPr/>
        </p:nvSpPr>
        <p:spPr bwMode="auto">
          <a:xfrm>
            <a:off x="1079500" y="363061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4" name="AutoShape 36"/>
          <p:cNvSpPr>
            <a:spLocks noChangeArrowheads="1"/>
          </p:cNvSpPr>
          <p:nvPr/>
        </p:nvSpPr>
        <p:spPr bwMode="auto">
          <a:xfrm>
            <a:off x="1300163" y="36464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AutoShape 37"/>
          <p:cNvSpPr>
            <a:spLocks noChangeArrowheads="1"/>
          </p:cNvSpPr>
          <p:nvPr/>
        </p:nvSpPr>
        <p:spPr bwMode="auto">
          <a:xfrm>
            <a:off x="1519238" y="361473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6" name="AutoShape 38"/>
          <p:cNvSpPr>
            <a:spLocks noChangeArrowheads="1"/>
          </p:cNvSpPr>
          <p:nvPr/>
        </p:nvSpPr>
        <p:spPr bwMode="auto">
          <a:xfrm>
            <a:off x="1784350" y="360680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AutoShape 39"/>
          <p:cNvSpPr>
            <a:spLocks noChangeArrowheads="1"/>
          </p:cNvSpPr>
          <p:nvPr/>
        </p:nvSpPr>
        <p:spPr bwMode="auto">
          <a:xfrm>
            <a:off x="2041525" y="35829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8" name="AutoShape 40"/>
          <p:cNvSpPr>
            <a:spLocks noChangeArrowheads="1"/>
          </p:cNvSpPr>
          <p:nvPr/>
        </p:nvSpPr>
        <p:spPr bwMode="auto">
          <a:xfrm>
            <a:off x="2247900" y="3489325"/>
            <a:ext cx="130175" cy="30321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449263" y="4108450"/>
            <a:ext cx="327025" cy="304800"/>
            <a:chOff x="1768" y="3755"/>
            <a:chExt cx="206" cy="192"/>
          </a:xfrm>
        </p:grpSpPr>
        <p:sp>
          <p:nvSpPr>
            <p:cNvPr id="19547" name="Oval 42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48" name="Rectangle 43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1" name="Group 44"/>
          <p:cNvGrpSpPr>
            <a:grpSpLocks/>
          </p:cNvGrpSpPr>
          <p:nvPr/>
        </p:nvGrpSpPr>
        <p:grpSpPr bwMode="auto">
          <a:xfrm>
            <a:off x="8480425" y="4564063"/>
            <a:ext cx="327025" cy="304800"/>
            <a:chOff x="1768" y="3755"/>
            <a:chExt cx="206" cy="192"/>
          </a:xfrm>
        </p:grpSpPr>
        <p:sp>
          <p:nvSpPr>
            <p:cNvPr id="19545" name="Oval 45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46" name="Rectangle 46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2" name="Group 47"/>
          <p:cNvGrpSpPr>
            <a:grpSpLocks/>
          </p:cNvGrpSpPr>
          <p:nvPr/>
        </p:nvGrpSpPr>
        <p:grpSpPr bwMode="auto">
          <a:xfrm>
            <a:off x="8480425" y="2190750"/>
            <a:ext cx="327025" cy="304800"/>
            <a:chOff x="1768" y="3755"/>
            <a:chExt cx="206" cy="192"/>
          </a:xfrm>
        </p:grpSpPr>
        <p:sp>
          <p:nvSpPr>
            <p:cNvPr id="19543" name="Oval 48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44" name="Rectangle 49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3" name="Group 50"/>
          <p:cNvGrpSpPr>
            <a:grpSpLocks/>
          </p:cNvGrpSpPr>
          <p:nvPr/>
        </p:nvGrpSpPr>
        <p:grpSpPr bwMode="auto">
          <a:xfrm>
            <a:off x="6921500" y="2722563"/>
            <a:ext cx="1527175" cy="304800"/>
            <a:chOff x="4360" y="1715"/>
            <a:chExt cx="962" cy="192"/>
          </a:xfrm>
        </p:grpSpPr>
        <p:sp>
          <p:nvSpPr>
            <p:cNvPr id="19539" name="Freeform 51"/>
            <p:cNvSpPr>
              <a:spLocks/>
            </p:cNvSpPr>
            <p:nvPr/>
          </p:nvSpPr>
          <p:spPr bwMode="auto">
            <a:xfrm>
              <a:off x="4465" y="1776"/>
              <a:ext cx="857" cy="24"/>
            </a:xfrm>
            <a:custGeom>
              <a:avLst/>
              <a:gdLst>
                <a:gd name="T0" fmla="*/ 0 w 857"/>
                <a:gd name="T1" fmla="*/ 24 h 24"/>
                <a:gd name="T2" fmla="*/ 857 w 857"/>
                <a:gd name="T3" fmla="*/ 0 h 24"/>
                <a:gd name="T4" fmla="*/ 0 60000 65536"/>
                <a:gd name="T5" fmla="*/ 0 60000 65536"/>
                <a:gd name="T6" fmla="*/ 0 w 857"/>
                <a:gd name="T7" fmla="*/ 0 h 24"/>
                <a:gd name="T8" fmla="*/ 857 w 85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57" h="24">
                  <a:moveTo>
                    <a:pt x="0" y="24"/>
                  </a:moveTo>
                  <a:cubicBezTo>
                    <a:pt x="0" y="24"/>
                    <a:pt x="428" y="12"/>
                    <a:pt x="857" y="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540" name="Group 52"/>
            <p:cNvGrpSpPr>
              <a:grpSpLocks/>
            </p:cNvGrpSpPr>
            <p:nvPr/>
          </p:nvGrpSpPr>
          <p:grpSpPr bwMode="auto">
            <a:xfrm>
              <a:off x="4360" y="1715"/>
              <a:ext cx="206" cy="192"/>
              <a:chOff x="1768" y="3755"/>
              <a:chExt cx="206" cy="192"/>
            </a:xfrm>
          </p:grpSpPr>
          <p:sp>
            <p:nvSpPr>
              <p:cNvPr id="19541" name="Oval 53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42" name="Rectangle 54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15" name="Group 55"/>
          <p:cNvGrpSpPr>
            <a:grpSpLocks/>
          </p:cNvGrpSpPr>
          <p:nvPr/>
        </p:nvGrpSpPr>
        <p:grpSpPr bwMode="auto">
          <a:xfrm>
            <a:off x="3170238" y="3903663"/>
            <a:ext cx="327025" cy="304800"/>
            <a:chOff x="2621" y="2303"/>
            <a:chExt cx="206" cy="192"/>
          </a:xfrm>
        </p:grpSpPr>
        <p:sp>
          <p:nvSpPr>
            <p:cNvPr id="19537" name="Oval 56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38" name="Rectangle 57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6" name="Group 58"/>
          <p:cNvGrpSpPr>
            <a:grpSpLocks/>
          </p:cNvGrpSpPr>
          <p:nvPr/>
        </p:nvGrpSpPr>
        <p:grpSpPr bwMode="auto">
          <a:xfrm>
            <a:off x="449263" y="3311525"/>
            <a:ext cx="327025" cy="304800"/>
            <a:chOff x="2621" y="2303"/>
            <a:chExt cx="206" cy="192"/>
          </a:xfrm>
        </p:grpSpPr>
        <p:sp>
          <p:nvSpPr>
            <p:cNvPr id="19535" name="Oval 59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36" name="Rectangle 60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7" name="Group 61"/>
          <p:cNvGrpSpPr>
            <a:grpSpLocks/>
          </p:cNvGrpSpPr>
          <p:nvPr/>
        </p:nvGrpSpPr>
        <p:grpSpPr bwMode="auto">
          <a:xfrm>
            <a:off x="8480425" y="5173663"/>
            <a:ext cx="327025" cy="304800"/>
            <a:chOff x="2621" y="2303"/>
            <a:chExt cx="206" cy="192"/>
          </a:xfrm>
        </p:grpSpPr>
        <p:sp>
          <p:nvSpPr>
            <p:cNvPr id="19533" name="Oval 62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34" name="Rectangle 63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8" name="Group 64"/>
          <p:cNvGrpSpPr>
            <a:grpSpLocks/>
          </p:cNvGrpSpPr>
          <p:nvPr/>
        </p:nvGrpSpPr>
        <p:grpSpPr bwMode="auto">
          <a:xfrm>
            <a:off x="3727450" y="2998788"/>
            <a:ext cx="1479550" cy="568325"/>
            <a:chOff x="2348" y="1889"/>
            <a:chExt cx="932" cy="358"/>
          </a:xfrm>
        </p:grpSpPr>
        <p:sp>
          <p:nvSpPr>
            <p:cNvPr id="19526" name="Freeform 65"/>
            <p:cNvSpPr>
              <a:spLocks/>
            </p:cNvSpPr>
            <p:nvPr/>
          </p:nvSpPr>
          <p:spPr bwMode="auto">
            <a:xfrm rot="-662540">
              <a:off x="2423" y="2036"/>
              <a:ext cx="857" cy="24"/>
            </a:xfrm>
            <a:custGeom>
              <a:avLst/>
              <a:gdLst>
                <a:gd name="T0" fmla="*/ 0 w 857"/>
                <a:gd name="T1" fmla="*/ 24 h 24"/>
                <a:gd name="T2" fmla="*/ 857 w 857"/>
                <a:gd name="T3" fmla="*/ 0 h 24"/>
                <a:gd name="T4" fmla="*/ 0 60000 65536"/>
                <a:gd name="T5" fmla="*/ 0 60000 65536"/>
                <a:gd name="T6" fmla="*/ 0 w 857"/>
                <a:gd name="T7" fmla="*/ 0 h 24"/>
                <a:gd name="T8" fmla="*/ 857 w 85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57" h="24">
                  <a:moveTo>
                    <a:pt x="0" y="24"/>
                  </a:moveTo>
                  <a:cubicBezTo>
                    <a:pt x="0" y="24"/>
                    <a:pt x="428" y="12"/>
                    <a:pt x="857" y="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527" name="Group 66"/>
            <p:cNvGrpSpPr>
              <a:grpSpLocks/>
            </p:cNvGrpSpPr>
            <p:nvPr/>
          </p:nvGrpSpPr>
          <p:grpSpPr bwMode="auto">
            <a:xfrm>
              <a:off x="2348" y="2055"/>
              <a:ext cx="206" cy="192"/>
              <a:chOff x="1768" y="3755"/>
              <a:chExt cx="206" cy="192"/>
            </a:xfrm>
          </p:grpSpPr>
          <p:sp>
            <p:nvSpPr>
              <p:cNvPr id="19531" name="Oval 67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32" name="Rectangle 68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19528" name="Group 69"/>
            <p:cNvGrpSpPr>
              <a:grpSpLocks/>
            </p:cNvGrpSpPr>
            <p:nvPr/>
          </p:nvGrpSpPr>
          <p:grpSpPr bwMode="auto">
            <a:xfrm>
              <a:off x="3061" y="1889"/>
              <a:ext cx="206" cy="192"/>
              <a:chOff x="2621" y="2303"/>
              <a:chExt cx="206" cy="192"/>
            </a:xfrm>
          </p:grpSpPr>
          <p:sp>
            <p:nvSpPr>
              <p:cNvPr id="19529" name="Oval 70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30" name="Rectangle 71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21" name="Group 72"/>
          <p:cNvGrpSpPr>
            <a:grpSpLocks/>
          </p:cNvGrpSpPr>
          <p:nvPr/>
        </p:nvGrpSpPr>
        <p:grpSpPr bwMode="auto">
          <a:xfrm>
            <a:off x="5256213" y="2740025"/>
            <a:ext cx="1525587" cy="433388"/>
            <a:chOff x="3311" y="1726"/>
            <a:chExt cx="961" cy="273"/>
          </a:xfrm>
        </p:grpSpPr>
        <p:sp>
          <p:nvSpPr>
            <p:cNvPr id="19519" name="Freeform 73"/>
            <p:cNvSpPr>
              <a:spLocks/>
            </p:cNvSpPr>
            <p:nvPr/>
          </p:nvSpPr>
          <p:spPr bwMode="auto">
            <a:xfrm rot="-267660">
              <a:off x="3415" y="1834"/>
              <a:ext cx="857" cy="24"/>
            </a:xfrm>
            <a:custGeom>
              <a:avLst/>
              <a:gdLst>
                <a:gd name="T0" fmla="*/ 0 w 857"/>
                <a:gd name="T1" fmla="*/ 24 h 24"/>
                <a:gd name="T2" fmla="*/ 857 w 857"/>
                <a:gd name="T3" fmla="*/ 0 h 24"/>
                <a:gd name="T4" fmla="*/ 0 60000 65536"/>
                <a:gd name="T5" fmla="*/ 0 60000 65536"/>
                <a:gd name="T6" fmla="*/ 0 w 857"/>
                <a:gd name="T7" fmla="*/ 0 h 24"/>
                <a:gd name="T8" fmla="*/ 857 w 85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57" h="24">
                  <a:moveTo>
                    <a:pt x="0" y="24"/>
                  </a:moveTo>
                  <a:cubicBezTo>
                    <a:pt x="0" y="24"/>
                    <a:pt x="428" y="12"/>
                    <a:pt x="857" y="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520" name="Group 74"/>
            <p:cNvGrpSpPr>
              <a:grpSpLocks/>
            </p:cNvGrpSpPr>
            <p:nvPr/>
          </p:nvGrpSpPr>
          <p:grpSpPr bwMode="auto">
            <a:xfrm>
              <a:off x="3311" y="1807"/>
              <a:ext cx="206" cy="192"/>
              <a:chOff x="1768" y="3755"/>
              <a:chExt cx="206" cy="192"/>
            </a:xfrm>
          </p:grpSpPr>
          <p:sp>
            <p:nvSpPr>
              <p:cNvPr id="19524" name="Oval 75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25" name="Rectangle 76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19521" name="Group 77"/>
            <p:cNvGrpSpPr>
              <a:grpSpLocks/>
            </p:cNvGrpSpPr>
            <p:nvPr/>
          </p:nvGrpSpPr>
          <p:grpSpPr bwMode="auto">
            <a:xfrm>
              <a:off x="4038" y="1726"/>
              <a:ext cx="206" cy="192"/>
              <a:chOff x="2621" y="2303"/>
              <a:chExt cx="206" cy="192"/>
            </a:xfrm>
          </p:grpSpPr>
          <p:sp>
            <p:nvSpPr>
              <p:cNvPr id="19522" name="Oval 78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23" name="Rectangle 79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24" name="Group 80"/>
          <p:cNvGrpSpPr>
            <a:grpSpLocks/>
          </p:cNvGrpSpPr>
          <p:nvPr/>
        </p:nvGrpSpPr>
        <p:grpSpPr bwMode="auto">
          <a:xfrm>
            <a:off x="8480425" y="2678113"/>
            <a:ext cx="327025" cy="304800"/>
            <a:chOff x="2621" y="2303"/>
            <a:chExt cx="206" cy="192"/>
          </a:xfrm>
        </p:grpSpPr>
        <p:sp>
          <p:nvSpPr>
            <p:cNvPr id="19517" name="Oval 81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8" name="Rectangle 82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sp>
        <p:nvSpPr>
          <p:cNvPr id="412755" name="AutoShape 83"/>
          <p:cNvSpPr>
            <a:spLocks noChangeArrowheads="1"/>
          </p:cNvSpPr>
          <p:nvPr/>
        </p:nvSpPr>
        <p:spPr bwMode="auto">
          <a:xfrm>
            <a:off x="7170738" y="4213225"/>
            <a:ext cx="1758950" cy="306388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800" b="1">
                <a:solidFill>
                  <a:srgbClr val="0F116A"/>
                </a:solidFill>
              </a:rPr>
              <a:t>Leading strand</a:t>
            </a:r>
          </a:p>
        </p:txBody>
      </p:sp>
      <p:sp>
        <p:nvSpPr>
          <p:cNvPr id="412756" name="AutoShape 84"/>
          <p:cNvSpPr>
            <a:spLocks noChangeArrowheads="1"/>
          </p:cNvSpPr>
          <p:nvPr/>
        </p:nvSpPr>
        <p:spPr bwMode="auto">
          <a:xfrm>
            <a:off x="7158038" y="3157538"/>
            <a:ext cx="1771650" cy="306387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800" b="1">
                <a:solidFill>
                  <a:srgbClr val="0F116A"/>
                </a:solidFill>
              </a:rPr>
              <a:t>Lagging strand</a:t>
            </a:r>
          </a:p>
        </p:txBody>
      </p:sp>
      <p:sp>
        <p:nvSpPr>
          <p:cNvPr id="412757" name="AutoShape 85"/>
          <p:cNvSpPr>
            <a:spLocks noChangeArrowheads="1"/>
          </p:cNvSpPr>
          <p:nvPr/>
        </p:nvSpPr>
        <p:spPr bwMode="auto">
          <a:xfrm rot="-631956">
            <a:off x="3836988" y="2573338"/>
            <a:ext cx="2157412" cy="306387"/>
          </a:xfrm>
          <a:prstGeom prst="roundRect">
            <a:avLst>
              <a:gd name="adj" fmla="val 16667"/>
            </a:avLst>
          </a:prstGeom>
          <a:solidFill>
            <a:srgbClr val="FFCC18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800" b="1">
                <a:solidFill>
                  <a:srgbClr val="0F116A"/>
                </a:solidFill>
              </a:rPr>
              <a:t>Okazaki fragments</a:t>
            </a:r>
          </a:p>
        </p:txBody>
      </p:sp>
      <p:sp>
        <p:nvSpPr>
          <p:cNvPr id="19492" name="AutoShape 86"/>
          <p:cNvSpPr>
            <a:spLocks noChangeArrowheads="1"/>
          </p:cNvSpPr>
          <p:nvPr/>
        </p:nvSpPr>
        <p:spPr bwMode="auto">
          <a:xfrm>
            <a:off x="874713" y="3857625"/>
            <a:ext cx="114300" cy="2889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" name="Group 87"/>
          <p:cNvGrpSpPr>
            <a:grpSpLocks/>
          </p:cNvGrpSpPr>
          <p:nvPr/>
        </p:nvGrpSpPr>
        <p:grpSpPr bwMode="auto">
          <a:xfrm>
            <a:off x="5087938" y="3109913"/>
            <a:ext cx="1141412" cy="646112"/>
            <a:chOff x="3205" y="1959"/>
            <a:chExt cx="719" cy="407"/>
          </a:xfrm>
        </p:grpSpPr>
        <p:sp>
          <p:nvSpPr>
            <p:cNvPr id="19513" name="AutoShape 88"/>
            <p:cNvSpPr>
              <a:spLocks noChangeArrowheads="1"/>
            </p:cNvSpPr>
            <p:nvPr/>
          </p:nvSpPr>
          <p:spPr bwMode="auto">
            <a:xfrm>
              <a:off x="3392" y="2141"/>
              <a:ext cx="532" cy="214"/>
            </a:xfrm>
            <a:prstGeom prst="roundRect">
              <a:avLst>
                <a:gd name="adj" fmla="val 16667"/>
              </a:avLst>
            </a:prstGeom>
            <a:solidFill>
              <a:srgbClr val="FFC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tIns="0" rIns="0" bIns="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CC0000"/>
                  </a:solidFill>
                </a:rPr>
                <a:t>ligase</a:t>
              </a:r>
            </a:p>
          </p:txBody>
        </p:sp>
        <p:grpSp>
          <p:nvGrpSpPr>
            <p:cNvPr id="19514" name="Group 89"/>
            <p:cNvGrpSpPr>
              <a:grpSpLocks/>
            </p:cNvGrpSpPr>
            <p:nvPr/>
          </p:nvGrpSpPr>
          <p:grpSpPr bwMode="auto">
            <a:xfrm>
              <a:off x="3205" y="1959"/>
              <a:ext cx="249" cy="407"/>
              <a:chOff x="3205" y="1759"/>
              <a:chExt cx="249" cy="407"/>
            </a:xfrm>
          </p:grpSpPr>
          <p:sp>
            <p:nvSpPr>
              <p:cNvPr id="19515" name="Oval 90"/>
              <p:cNvSpPr>
                <a:spLocks noChangeArrowheads="1"/>
              </p:cNvSpPr>
              <p:nvPr/>
            </p:nvSpPr>
            <p:spPr bwMode="auto">
              <a:xfrm>
                <a:off x="3205" y="1917"/>
                <a:ext cx="249" cy="249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16" name="AutoShape 91"/>
              <p:cNvSpPr>
                <a:spLocks noChangeArrowheads="1"/>
              </p:cNvSpPr>
              <p:nvPr/>
            </p:nvSpPr>
            <p:spPr bwMode="auto">
              <a:xfrm>
                <a:off x="3207" y="1759"/>
                <a:ext cx="244" cy="263"/>
              </a:xfrm>
              <a:prstGeom prst="triangle">
                <a:avLst>
                  <a:gd name="adj" fmla="val 50000"/>
                </a:avLst>
              </a:prstGeom>
              <a:solidFill>
                <a:srgbClr val="C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7" name="Group 92"/>
          <p:cNvGrpSpPr>
            <a:grpSpLocks/>
          </p:cNvGrpSpPr>
          <p:nvPr/>
        </p:nvGrpSpPr>
        <p:grpSpPr bwMode="auto">
          <a:xfrm>
            <a:off x="6642100" y="46038"/>
            <a:ext cx="2465388" cy="1738312"/>
            <a:chOff x="4184" y="29"/>
            <a:chExt cx="1553" cy="1095"/>
          </a:xfrm>
        </p:grpSpPr>
        <p:pic>
          <p:nvPicPr>
            <p:cNvPr id="412765" name="Picture 93"/>
            <p:cNvPicPr>
              <a:picLocks noChangeAspect="1" noChangeArrowheads="1"/>
            </p:cNvPicPr>
            <p:nvPr/>
          </p:nvPicPr>
          <p:blipFill>
            <a:blip r:embed="rId9"/>
            <a:srcRect l="1801" r="1080" b="9599"/>
            <a:stretch>
              <a:fillRect/>
            </a:stretch>
          </p:blipFill>
          <p:spPr bwMode="auto">
            <a:xfrm>
              <a:off x="4184" y="39"/>
              <a:ext cx="1553" cy="1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808080">
                  <a:alpha val="75000"/>
                </a:srgbClr>
              </a:outerShdw>
            </a:effectLst>
          </p:spPr>
        </p:pic>
        <p:sp>
          <p:nvSpPr>
            <p:cNvPr id="19512" name="Rectangle 94"/>
            <p:cNvSpPr>
              <a:spLocks noChangeArrowheads="1"/>
            </p:cNvSpPr>
            <p:nvPr/>
          </p:nvSpPr>
          <p:spPr bwMode="auto">
            <a:xfrm>
              <a:off x="4186" y="29"/>
              <a:ext cx="665" cy="211"/>
            </a:xfrm>
            <a:prstGeom prst="rect">
              <a:avLst/>
            </a:prstGeom>
            <a:solidFill>
              <a:srgbClr val="0000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200" b="1">
                  <a:solidFill>
                    <a:schemeClr val="bg1"/>
                  </a:solidFill>
                </a:rPr>
                <a:t>Okazaki</a:t>
              </a:r>
            </a:p>
          </p:txBody>
        </p:sp>
      </p:grpSp>
      <p:sp>
        <p:nvSpPr>
          <p:cNvPr id="412767" name="Rectangle 9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5313363" y="5880100"/>
            <a:ext cx="3754437" cy="9271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charset="2"/>
              <a:buNone/>
            </a:pPr>
            <a:r>
              <a:rPr lang="en-US" sz="2600" b="1" u="sng">
                <a:solidFill>
                  <a:srgbClr val="CC0000"/>
                </a:solidFill>
              </a:rPr>
              <a:t>Leading strand</a:t>
            </a:r>
            <a:endParaRPr lang="en-US" sz="2600" b="1">
              <a:solidFill>
                <a:srgbClr val="0F116A"/>
              </a:solidFill>
            </a:endParaRPr>
          </a:p>
          <a:p>
            <a:pPr marL="403225" lvl="1" indent="-288925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b="1"/>
              <a:t>continuous synthesis</a:t>
            </a:r>
          </a:p>
        </p:txBody>
      </p:sp>
      <p:sp>
        <p:nvSpPr>
          <p:cNvPr id="412768" name="Rectangle 9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46050" y="5091113"/>
            <a:ext cx="3754438" cy="173037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charset="2"/>
              <a:buNone/>
            </a:pPr>
            <a:r>
              <a:rPr lang="en-US" sz="2600" b="1" u="sng">
                <a:solidFill>
                  <a:srgbClr val="CC0000"/>
                </a:solidFill>
              </a:rPr>
              <a:t>Lagging strand</a:t>
            </a:r>
            <a:endParaRPr lang="en-US" sz="2600" b="1">
              <a:solidFill>
                <a:srgbClr val="0F116A"/>
              </a:solidFill>
            </a:endParaRPr>
          </a:p>
          <a:p>
            <a:pPr marL="403225" lvl="1" indent="-288925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b="1"/>
              <a:t>Okazaki fragments</a:t>
            </a:r>
          </a:p>
          <a:p>
            <a:pPr marL="403225" lvl="1" indent="-288925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b="1"/>
              <a:t>joined by </a:t>
            </a:r>
            <a:r>
              <a:rPr lang="en-US" b="1" u="sng">
                <a:solidFill>
                  <a:srgbClr val="CC0000"/>
                </a:solidFill>
              </a:rPr>
              <a:t>ligase</a:t>
            </a:r>
            <a:endParaRPr lang="en-US" b="1"/>
          </a:p>
          <a:p>
            <a:pPr marL="684213" lvl="2" indent="-166688" algn="l" eaLnBrk="1" hangingPunct="1">
              <a:spcBef>
                <a:spcPct val="20000"/>
              </a:spcBef>
              <a:buClr>
                <a:schemeClr val="hlink"/>
              </a:buClr>
              <a:buSzPct val="95000"/>
              <a:buFont typeface="Wingdings" charset="2"/>
              <a:buChar char="§"/>
            </a:pPr>
            <a:r>
              <a:rPr lang="en-US" sz="2000" b="1">
                <a:solidFill>
                  <a:srgbClr val="0F116A"/>
                </a:solidFill>
              </a:rPr>
              <a:t>“spot welder” enzyme</a:t>
            </a:r>
          </a:p>
        </p:txBody>
      </p:sp>
      <p:sp>
        <p:nvSpPr>
          <p:cNvPr id="412769" name="AutoShape 97"/>
          <p:cNvSpPr>
            <a:spLocks noChangeArrowheads="1"/>
          </p:cNvSpPr>
          <p:nvPr/>
        </p:nvSpPr>
        <p:spPr bwMode="auto">
          <a:xfrm>
            <a:off x="4624388" y="5467350"/>
            <a:ext cx="2206625" cy="306388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800" b="1">
                <a:solidFill>
                  <a:srgbClr val="0F116A"/>
                </a:solidFill>
              </a:rPr>
              <a:t>DNA polymerase III</a:t>
            </a:r>
          </a:p>
        </p:txBody>
      </p:sp>
      <p:sp>
        <p:nvSpPr>
          <p:cNvPr id="412770" name="Line 98"/>
          <p:cNvSpPr>
            <a:spLocks noChangeShapeType="1"/>
          </p:cNvSpPr>
          <p:nvPr/>
        </p:nvSpPr>
        <p:spPr bwMode="auto">
          <a:xfrm flipH="1">
            <a:off x="8029575" y="4710113"/>
            <a:ext cx="396875" cy="0"/>
          </a:xfrm>
          <a:prstGeom prst="line">
            <a:avLst/>
          </a:prstGeom>
          <a:noFill/>
          <a:ln w="177800">
            <a:solidFill>
              <a:schemeClr val="hlink"/>
            </a:solidFill>
            <a:round/>
            <a:headEnd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771" name="Freeform 99"/>
          <p:cNvSpPr>
            <a:spLocks/>
          </p:cNvSpPr>
          <p:nvPr/>
        </p:nvSpPr>
        <p:spPr bwMode="auto">
          <a:xfrm>
            <a:off x="2214563" y="3492500"/>
            <a:ext cx="706437" cy="669925"/>
          </a:xfrm>
          <a:custGeom>
            <a:avLst/>
            <a:gdLst>
              <a:gd name="T0" fmla="*/ 214 w 445"/>
              <a:gd name="T1" fmla="*/ 51 h 422"/>
              <a:gd name="T2" fmla="*/ 22 w 445"/>
              <a:gd name="T3" fmla="*/ 201 h 422"/>
              <a:gd name="T4" fmla="*/ 81 w 445"/>
              <a:gd name="T5" fmla="*/ 301 h 422"/>
              <a:gd name="T6" fmla="*/ 281 w 445"/>
              <a:gd name="T7" fmla="*/ 418 h 422"/>
              <a:gd name="T8" fmla="*/ 431 w 445"/>
              <a:gd name="T9" fmla="*/ 276 h 422"/>
              <a:gd name="T10" fmla="*/ 364 w 445"/>
              <a:gd name="T11" fmla="*/ 35 h 422"/>
              <a:gd name="T12" fmla="*/ 214 w 445"/>
              <a:gd name="T13" fmla="*/ 51 h 4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45"/>
              <a:gd name="T22" fmla="*/ 0 h 422"/>
              <a:gd name="T23" fmla="*/ 445 w 445"/>
              <a:gd name="T24" fmla="*/ 422 h 4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45" h="422">
                <a:moveTo>
                  <a:pt x="214" y="51"/>
                </a:moveTo>
                <a:cubicBezTo>
                  <a:pt x="157" y="79"/>
                  <a:pt x="44" y="159"/>
                  <a:pt x="22" y="201"/>
                </a:cubicBezTo>
                <a:cubicBezTo>
                  <a:pt x="0" y="243"/>
                  <a:pt x="38" y="265"/>
                  <a:pt x="81" y="301"/>
                </a:cubicBezTo>
                <a:cubicBezTo>
                  <a:pt x="124" y="337"/>
                  <a:pt x="223" y="422"/>
                  <a:pt x="281" y="418"/>
                </a:cubicBezTo>
                <a:cubicBezTo>
                  <a:pt x="339" y="414"/>
                  <a:pt x="417" y="340"/>
                  <a:pt x="431" y="276"/>
                </a:cubicBezTo>
                <a:cubicBezTo>
                  <a:pt x="445" y="212"/>
                  <a:pt x="401" y="70"/>
                  <a:pt x="364" y="35"/>
                </a:cubicBezTo>
                <a:cubicBezTo>
                  <a:pt x="327" y="0"/>
                  <a:pt x="271" y="23"/>
                  <a:pt x="214" y="51"/>
                </a:cubicBezTo>
                <a:close/>
              </a:path>
            </a:pathLst>
          </a:custGeom>
          <a:gradFill rotWithShape="0">
            <a:gsLst>
              <a:gs pos="0">
                <a:srgbClr val="767600"/>
              </a:gs>
              <a:gs pos="50000">
                <a:srgbClr val="FFFF00"/>
              </a:gs>
              <a:gs pos="100000">
                <a:srgbClr val="767600"/>
              </a:gs>
            </a:gsLst>
            <a:lin ang="18900000" scaled="1"/>
          </a:gradFill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2772" name="Line 100"/>
          <p:cNvSpPr>
            <a:spLocks noChangeShapeType="1"/>
          </p:cNvSpPr>
          <p:nvPr/>
        </p:nvSpPr>
        <p:spPr bwMode="auto">
          <a:xfrm flipH="1">
            <a:off x="8029575" y="2820988"/>
            <a:ext cx="396875" cy="0"/>
          </a:xfrm>
          <a:prstGeom prst="line">
            <a:avLst/>
          </a:prstGeom>
          <a:noFill/>
          <a:ln w="177800">
            <a:solidFill>
              <a:schemeClr val="hlink"/>
            </a:solidFill>
            <a:round/>
            <a:headEnd/>
            <a:tailEnd type="stealth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2773" name="Text Box 101"/>
          <p:cNvSpPr txBox="1">
            <a:spLocks noChangeArrowheads="1"/>
          </p:cNvSpPr>
          <p:nvPr/>
        </p:nvSpPr>
        <p:spPr bwMode="auto">
          <a:xfrm>
            <a:off x="7918450" y="4206875"/>
            <a:ext cx="842963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6600" b="1">
                <a:solidFill>
                  <a:srgbClr val="CC0000"/>
                </a:solidFill>
                <a:ea typeface="Geneva" pitchFamily="1" charset="-128"/>
                <a:sym typeface="Wingdings" charset="2"/>
              </a:rPr>
              <a:t></a:t>
            </a:r>
            <a:endParaRPr lang="en-US" sz="6600" b="1">
              <a:solidFill>
                <a:srgbClr val="CC0000"/>
              </a:solidFill>
              <a:ea typeface="Geneva" pitchFamily="1" charset="-128"/>
            </a:endParaRPr>
          </a:p>
        </p:txBody>
      </p:sp>
      <p:sp>
        <p:nvSpPr>
          <p:cNvPr id="412774" name="Text Box 102"/>
          <p:cNvSpPr txBox="1">
            <a:spLocks noChangeArrowheads="1"/>
          </p:cNvSpPr>
          <p:nvPr/>
        </p:nvSpPr>
        <p:spPr bwMode="auto">
          <a:xfrm>
            <a:off x="7958138" y="2220913"/>
            <a:ext cx="765175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7200">
                <a:solidFill>
                  <a:srgbClr val="CC0000"/>
                </a:solidFill>
                <a:ea typeface="Geneva" pitchFamily="1" charset="-128"/>
                <a:sym typeface="Wingdings" charset="2"/>
              </a:rPr>
              <a:t></a:t>
            </a:r>
            <a:endParaRPr lang="en-US" sz="7200">
              <a:solidFill>
                <a:srgbClr val="CC0000"/>
              </a:solidFill>
              <a:ea typeface="Geneva" pitchFamily="1" charset="-128"/>
            </a:endParaRPr>
          </a:p>
        </p:txBody>
      </p:sp>
      <p:grpSp>
        <p:nvGrpSpPr>
          <p:cNvPr id="28" name="Group 103"/>
          <p:cNvGrpSpPr>
            <a:grpSpLocks/>
          </p:cNvGrpSpPr>
          <p:nvPr/>
        </p:nvGrpSpPr>
        <p:grpSpPr bwMode="auto">
          <a:xfrm>
            <a:off x="7775575" y="4578350"/>
            <a:ext cx="327025" cy="304800"/>
            <a:chOff x="2621" y="2303"/>
            <a:chExt cx="206" cy="192"/>
          </a:xfrm>
        </p:grpSpPr>
        <p:sp>
          <p:nvSpPr>
            <p:cNvPr id="19509" name="Oval 104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0" name="Rectangle 105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9" name="Group 106"/>
          <p:cNvGrpSpPr>
            <a:grpSpLocks/>
          </p:cNvGrpSpPr>
          <p:nvPr/>
        </p:nvGrpSpPr>
        <p:grpSpPr bwMode="auto">
          <a:xfrm>
            <a:off x="7775575" y="2665413"/>
            <a:ext cx="327025" cy="304800"/>
            <a:chOff x="1768" y="3755"/>
            <a:chExt cx="206" cy="192"/>
          </a:xfrm>
        </p:grpSpPr>
        <p:sp>
          <p:nvSpPr>
            <p:cNvPr id="19507" name="Oval 107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8" name="Rectangle 108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sp>
        <p:nvSpPr>
          <p:cNvPr id="412781" name="AutoShape 109"/>
          <p:cNvSpPr>
            <a:spLocks noChangeArrowheads="1"/>
          </p:cNvSpPr>
          <p:nvPr/>
        </p:nvSpPr>
        <p:spPr bwMode="auto">
          <a:xfrm>
            <a:off x="1831975" y="3871913"/>
            <a:ext cx="1328738" cy="428625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1">
                <a:solidFill>
                  <a:srgbClr val="CC0000"/>
                </a:solidFill>
              </a:rPr>
              <a:t>growing </a:t>
            </a:r>
          </a:p>
          <a:p>
            <a:pPr>
              <a:lnSpc>
                <a:spcPct val="90000"/>
              </a:lnSpc>
            </a:pPr>
            <a:r>
              <a:rPr lang="en-US" sz="1400" b="1">
                <a:solidFill>
                  <a:srgbClr val="CC0000"/>
                </a:solidFill>
              </a:rPr>
              <a:t>replication fork</a:t>
            </a:r>
            <a:endParaRPr lang="en-US" sz="1800" b="1">
              <a:solidFill>
                <a:srgbClr val="CC0000"/>
              </a:solidFill>
            </a:endParaRPr>
          </a:p>
        </p:txBody>
      </p:sp>
      <p:sp>
        <p:nvSpPr>
          <p:cNvPr id="412782" name="Line 110"/>
          <p:cNvSpPr>
            <a:spLocks noChangeShapeType="1"/>
          </p:cNvSpPr>
          <p:nvPr/>
        </p:nvSpPr>
        <p:spPr bwMode="auto">
          <a:xfrm flipH="1">
            <a:off x="1766888" y="3852863"/>
            <a:ext cx="1055687" cy="0"/>
          </a:xfrm>
          <a:prstGeom prst="line">
            <a:avLst/>
          </a:prstGeom>
          <a:noFill/>
          <a:ln w="101600">
            <a:solidFill>
              <a:srgbClr val="CC00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127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1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127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127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4" dur="500"/>
                                        <p:tgtEl>
                                          <p:spTgt spid="412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127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1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encil Che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8" dur="500"/>
                                        <p:tgtEl>
                                          <p:spTgt spid="412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41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4126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127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127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9" dur="500"/>
                                        <p:tgtEl>
                                          <p:spTgt spid="412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2" dur="500"/>
                                        <p:tgtEl>
                                          <p:spTgt spid="412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126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4127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4127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4127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500"/>
                                        <p:tgtEl>
                                          <p:spTgt spid="4127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 nodeType="clickPar">
                      <p:stCondLst>
                        <p:cond delay="indefinite"/>
                      </p:stCondLst>
                      <p:childTnLst>
                        <p:par>
                          <p:cTn id="1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4127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94" grpId="0" animBg="1" autoUpdateAnimBg="0"/>
      <p:bldP spid="412695" grpId="0" animBg="1"/>
      <p:bldP spid="412699" grpId="0" animBg="1"/>
      <p:bldP spid="412755" grpId="0" animBg="1" autoUpdateAnimBg="0"/>
      <p:bldP spid="412756" grpId="0" animBg="1" autoUpdateAnimBg="0"/>
      <p:bldP spid="412757" grpId="0" animBg="1" autoUpdateAnimBg="0"/>
      <p:bldP spid="412767" grpId="0" animBg="1" autoUpdateAnimBg="0"/>
      <p:bldP spid="412768" grpId="0" animBg="1" autoUpdateAnimBg="0"/>
      <p:bldP spid="412769" grpId="0" animBg="1" autoUpdateAnimBg="0"/>
      <p:bldP spid="412770" grpId="0" animBg="1"/>
      <p:bldP spid="412770" grpId="1" animBg="1"/>
      <p:bldP spid="412771" grpId="0" animBg="1"/>
      <p:bldP spid="412772" grpId="0" animBg="1"/>
      <p:bldP spid="412772" grpId="1" animBg="1"/>
      <p:bldP spid="412773" grpId="0" build="p" autoUpdateAnimBg="0"/>
      <p:bldP spid="412773" grpId="1" build="allAtOnce"/>
      <p:bldP spid="412774" grpId="0"/>
      <p:bldP spid="412774" grpId="1"/>
      <p:bldP spid="412781" grpId="0" animBg="1" autoUpdateAnimBg="0"/>
      <p:bldP spid="41278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771775" y="2162175"/>
            <a:ext cx="2717800" cy="925513"/>
            <a:chOff x="1746" y="1362"/>
            <a:chExt cx="1712" cy="583"/>
          </a:xfrm>
        </p:grpSpPr>
        <p:sp>
          <p:nvSpPr>
            <p:cNvPr id="20710" name="AutoShape 3"/>
            <p:cNvSpPr>
              <a:spLocks noChangeArrowheads="1"/>
            </p:cNvSpPr>
            <p:nvPr/>
          </p:nvSpPr>
          <p:spPr bwMode="auto">
            <a:xfrm>
              <a:off x="3147" y="1425"/>
              <a:ext cx="311" cy="520"/>
            </a:xfrm>
            <a:custGeom>
              <a:avLst/>
              <a:gdLst>
                <a:gd name="T0" fmla="*/ 156 w 21600"/>
                <a:gd name="T1" fmla="*/ 0 h 21600"/>
                <a:gd name="T2" fmla="*/ 46 w 21600"/>
                <a:gd name="T3" fmla="*/ 76 h 21600"/>
                <a:gd name="T4" fmla="*/ 0 w 21600"/>
                <a:gd name="T5" fmla="*/ 260 h 21600"/>
                <a:gd name="T6" fmla="*/ 46 w 21600"/>
                <a:gd name="T7" fmla="*/ 444 h 21600"/>
                <a:gd name="T8" fmla="*/ 156 w 21600"/>
                <a:gd name="T9" fmla="*/ 520 h 21600"/>
                <a:gd name="T10" fmla="*/ 265 w 21600"/>
                <a:gd name="T11" fmla="*/ 444 h 21600"/>
                <a:gd name="T12" fmla="*/ 311 w 21600"/>
                <a:gd name="T13" fmla="*/ 260 h 21600"/>
                <a:gd name="T14" fmla="*/ 265 w 21600"/>
                <a:gd name="T15" fmla="*/ 7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5 w 21600"/>
                <a:gd name="T25" fmla="*/ 3157 h 21600"/>
                <a:gd name="T26" fmla="*/ 18405 w 21600"/>
                <a:gd name="T27" fmla="*/ 18443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333399"/>
            </a:solidFill>
            <a:ln w="25400">
              <a:solidFill>
                <a:srgbClr val="000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11" name="AutoShape 4"/>
            <p:cNvSpPr>
              <a:spLocks noChangeArrowheads="1"/>
            </p:cNvSpPr>
            <p:nvPr/>
          </p:nvSpPr>
          <p:spPr bwMode="auto">
            <a:xfrm>
              <a:off x="1746" y="1362"/>
              <a:ext cx="1390" cy="193"/>
            </a:xfrm>
            <a:prstGeom prst="roundRect">
              <a:avLst>
                <a:gd name="adj" fmla="val 16667"/>
              </a:avLst>
            </a:prstGeom>
            <a:solidFill>
              <a:srgbClr val="FFC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800" b="1">
                  <a:solidFill>
                    <a:srgbClr val="0F116A"/>
                  </a:solidFill>
                </a:rPr>
                <a:t>DNA polymerase III</a:t>
              </a:r>
            </a:p>
          </p:txBody>
        </p:sp>
      </p:grpSp>
      <p:sp>
        <p:nvSpPr>
          <p:cNvPr id="413701" name="AutoShape 5"/>
          <p:cNvSpPr>
            <a:spLocks noChangeArrowheads="1"/>
          </p:cNvSpPr>
          <p:nvPr/>
        </p:nvSpPr>
        <p:spPr bwMode="auto">
          <a:xfrm>
            <a:off x="2598738" y="4330700"/>
            <a:ext cx="493712" cy="947738"/>
          </a:xfrm>
          <a:custGeom>
            <a:avLst/>
            <a:gdLst>
              <a:gd name="T0" fmla="*/ 246856 w 21600"/>
              <a:gd name="T1" fmla="*/ 0 h 21600"/>
              <a:gd name="T2" fmla="*/ 72297 w 21600"/>
              <a:gd name="T3" fmla="*/ 138782 h 21600"/>
              <a:gd name="T4" fmla="*/ 0 w 21600"/>
              <a:gd name="T5" fmla="*/ 473869 h 21600"/>
              <a:gd name="T6" fmla="*/ 72297 w 21600"/>
              <a:gd name="T7" fmla="*/ 808956 h 21600"/>
              <a:gd name="T8" fmla="*/ 246856 w 21600"/>
              <a:gd name="T9" fmla="*/ 947738 h 21600"/>
              <a:gd name="T10" fmla="*/ 421415 w 21600"/>
              <a:gd name="T11" fmla="*/ 808956 h 21600"/>
              <a:gd name="T12" fmla="*/ 493712 w 21600"/>
              <a:gd name="T13" fmla="*/ 473869 h 21600"/>
              <a:gd name="T14" fmla="*/ 421415 w 21600"/>
              <a:gd name="T15" fmla="*/ 1387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33399"/>
          </a:solidFill>
          <a:ln w="25400">
            <a:solidFill>
              <a:srgbClr val="000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702" name="AutoShape 6"/>
          <p:cNvSpPr>
            <a:spLocks noChangeArrowheads="1"/>
          </p:cNvSpPr>
          <p:nvPr/>
        </p:nvSpPr>
        <p:spPr bwMode="auto">
          <a:xfrm>
            <a:off x="3597275" y="5738813"/>
            <a:ext cx="493713" cy="947737"/>
          </a:xfrm>
          <a:custGeom>
            <a:avLst/>
            <a:gdLst>
              <a:gd name="T0" fmla="*/ 246857 w 21600"/>
              <a:gd name="T1" fmla="*/ 0 h 21600"/>
              <a:gd name="T2" fmla="*/ 72297 w 21600"/>
              <a:gd name="T3" fmla="*/ 138782 h 21600"/>
              <a:gd name="T4" fmla="*/ 0 w 21600"/>
              <a:gd name="T5" fmla="*/ 473869 h 21600"/>
              <a:gd name="T6" fmla="*/ 72297 w 21600"/>
              <a:gd name="T7" fmla="*/ 808955 h 21600"/>
              <a:gd name="T8" fmla="*/ 246857 w 21600"/>
              <a:gd name="T9" fmla="*/ 947737 h 21600"/>
              <a:gd name="T10" fmla="*/ 421416 w 21600"/>
              <a:gd name="T11" fmla="*/ 808955 h 21600"/>
              <a:gd name="T12" fmla="*/ 493713 w 21600"/>
              <a:gd name="T13" fmla="*/ 473869 h 21600"/>
              <a:gd name="T14" fmla="*/ 421416 w 21600"/>
              <a:gd name="T15" fmla="*/ 1387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33399"/>
          </a:solidFill>
          <a:ln w="25400">
            <a:solidFill>
              <a:srgbClr val="000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703" name="AutoShape 7"/>
          <p:cNvSpPr>
            <a:spLocks noChangeArrowheads="1"/>
          </p:cNvSpPr>
          <p:nvPr/>
        </p:nvSpPr>
        <p:spPr bwMode="auto">
          <a:xfrm>
            <a:off x="6402388" y="4230688"/>
            <a:ext cx="493712" cy="825500"/>
          </a:xfrm>
          <a:custGeom>
            <a:avLst/>
            <a:gdLst>
              <a:gd name="T0" fmla="*/ 246856 w 21600"/>
              <a:gd name="T1" fmla="*/ 0 h 21600"/>
              <a:gd name="T2" fmla="*/ 72297 w 21600"/>
              <a:gd name="T3" fmla="*/ 120882 h 21600"/>
              <a:gd name="T4" fmla="*/ 0 w 21600"/>
              <a:gd name="T5" fmla="*/ 412750 h 21600"/>
              <a:gd name="T6" fmla="*/ 72297 w 21600"/>
              <a:gd name="T7" fmla="*/ 704618 h 21600"/>
              <a:gd name="T8" fmla="*/ 246856 w 21600"/>
              <a:gd name="T9" fmla="*/ 825500 h 21600"/>
              <a:gd name="T10" fmla="*/ 421415 w 21600"/>
              <a:gd name="T11" fmla="*/ 704618 h 21600"/>
              <a:gd name="T12" fmla="*/ 493712 w 21600"/>
              <a:gd name="T13" fmla="*/ 412750 h 21600"/>
              <a:gd name="T14" fmla="*/ 421415 w 21600"/>
              <a:gd name="T15" fmla="*/ 1208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33399"/>
          </a:solidFill>
          <a:ln w="25400">
            <a:solidFill>
              <a:srgbClr val="000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704" name="AutoShape 8"/>
          <p:cNvSpPr>
            <a:spLocks noChangeArrowheads="1"/>
          </p:cNvSpPr>
          <p:nvPr/>
        </p:nvSpPr>
        <p:spPr bwMode="auto">
          <a:xfrm>
            <a:off x="6604000" y="5632450"/>
            <a:ext cx="493713" cy="947738"/>
          </a:xfrm>
          <a:custGeom>
            <a:avLst/>
            <a:gdLst>
              <a:gd name="T0" fmla="*/ 246857 w 21600"/>
              <a:gd name="T1" fmla="*/ 0 h 21600"/>
              <a:gd name="T2" fmla="*/ 72297 w 21600"/>
              <a:gd name="T3" fmla="*/ 138782 h 21600"/>
              <a:gd name="T4" fmla="*/ 0 w 21600"/>
              <a:gd name="T5" fmla="*/ 473869 h 21600"/>
              <a:gd name="T6" fmla="*/ 72297 w 21600"/>
              <a:gd name="T7" fmla="*/ 808956 h 21600"/>
              <a:gd name="T8" fmla="*/ 246857 w 21600"/>
              <a:gd name="T9" fmla="*/ 947738 h 21600"/>
              <a:gd name="T10" fmla="*/ 421416 w 21600"/>
              <a:gd name="T11" fmla="*/ 808956 h 21600"/>
              <a:gd name="T12" fmla="*/ 493713 w 21600"/>
              <a:gd name="T13" fmla="*/ 473869 h 21600"/>
              <a:gd name="T14" fmla="*/ 421416 w 21600"/>
              <a:gd name="T15" fmla="*/ 1387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33399"/>
          </a:solidFill>
          <a:ln w="25400">
            <a:solidFill>
              <a:srgbClr val="000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705" name="AutoShape 9"/>
          <p:cNvSpPr>
            <a:spLocks noChangeArrowheads="1"/>
          </p:cNvSpPr>
          <p:nvPr/>
        </p:nvSpPr>
        <p:spPr bwMode="auto">
          <a:xfrm>
            <a:off x="5284788" y="3144838"/>
            <a:ext cx="493712" cy="825500"/>
          </a:xfrm>
          <a:custGeom>
            <a:avLst/>
            <a:gdLst>
              <a:gd name="T0" fmla="*/ 246856 w 21600"/>
              <a:gd name="T1" fmla="*/ 0 h 21600"/>
              <a:gd name="T2" fmla="*/ 72297 w 21600"/>
              <a:gd name="T3" fmla="*/ 120882 h 21600"/>
              <a:gd name="T4" fmla="*/ 0 w 21600"/>
              <a:gd name="T5" fmla="*/ 412750 h 21600"/>
              <a:gd name="T6" fmla="*/ 72297 w 21600"/>
              <a:gd name="T7" fmla="*/ 704618 h 21600"/>
              <a:gd name="T8" fmla="*/ 246856 w 21600"/>
              <a:gd name="T9" fmla="*/ 825500 h 21600"/>
              <a:gd name="T10" fmla="*/ 421415 w 21600"/>
              <a:gd name="T11" fmla="*/ 704618 h 21600"/>
              <a:gd name="T12" fmla="*/ 493712 w 21600"/>
              <a:gd name="T13" fmla="*/ 412750 h 21600"/>
              <a:gd name="T14" fmla="*/ 421415 w 21600"/>
              <a:gd name="T15" fmla="*/ 1208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333399"/>
          </a:solidFill>
          <a:ln w="25400">
            <a:solidFill>
              <a:srgbClr val="000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Rectangle 10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534400" cy="762000"/>
          </a:xfrm>
        </p:spPr>
        <p:txBody>
          <a:bodyPr/>
          <a:lstStyle/>
          <a:p>
            <a:pPr eaLnBrk="1" hangingPunct="1"/>
            <a:r>
              <a:rPr lang="en-US" smtClean="0"/>
              <a:t>Replication fork / Replication bubble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82638" y="1474788"/>
            <a:ext cx="7956550" cy="573087"/>
            <a:chOff x="493" y="999"/>
            <a:chExt cx="5012" cy="361"/>
          </a:xfrm>
        </p:grpSpPr>
        <p:sp>
          <p:nvSpPr>
            <p:cNvPr id="20668" name="AutoShape 12"/>
            <p:cNvSpPr>
              <a:spLocks noChangeArrowheads="1"/>
            </p:cNvSpPr>
            <p:nvPr/>
          </p:nvSpPr>
          <p:spPr bwMode="auto">
            <a:xfrm>
              <a:off x="531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9" name="AutoShape 13"/>
            <p:cNvSpPr>
              <a:spLocks noChangeArrowheads="1"/>
            </p:cNvSpPr>
            <p:nvPr/>
          </p:nvSpPr>
          <p:spPr bwMode="auto">
            <a:xfrm>
              <a:off x="659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0" name="AutoShape 14"/>
            <p:cNvSpPr>
              <a:spLocks noChangeArrowheads="1"/>
            </p:cNvSpPr>
            <p:nvPr/>
          </p:nvSpPr>
          <p:spPr bwMode="auto">
            <a:xfrm>
              <a:off x="787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1" name="AutoShape 15"/>
            <p:cNvSpPr>
              <a:spLocks noChangeArrowheads="1"/>
            </p:cNvSpPr>
            <p:nvPr/>
          </p:nvSpPr>
          <p:spPr bwMode="auto">
            <a:xfrm>
              <a:off x="915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2" name="AutoShape 16"/>
            <p:cNvSpPr>
              <a:spLocks noChangeArrowheads="1"/>
            </p:cNvSpPr>
            <p:nvPr/>
          </p:nvSpPr>
          <p:spPr bwMode="auto">
            <a:xfrm>
              <a:off x="1043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3" name="AutoShape 17"/>
            <p:cNvSpPr>
              <a:spLocks noChangeArrowheads="1"/>
            </p:cNvSpPr>
            <p:nvPr/>
          </p:nvSpPr>
          <p:spPr bwMode="auto">
            <a:xfrm>
              <a:off x="1171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4" name="AutoShape 18"/>
            <p:cNvSpPr>
              <a:spLocks noChangeArrowheads="1"/>
            </p:cNvSpPr>
            <p:nvPr/>
          </p:nvSpPr>
          <p:spPr bwMode="auto">
            <a:xfrm>
              <a:off x="1299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5" name="AutoShape 19"/>
            <p:cNvSpPr>
              <a:spLocks noChangeArrowheads="1"/>
            </p:cNvSpPr>
            <p:nvPr/>
          </p:nvSpPr>
          <p:spPr bwMode="auto">
            <a:xfrm>
              <a:off x="1427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6" name="AutoShape 20"/>
            <p:cNvSpPr>
              <a:spLocks noChangeArrowheads="1"/>
            </p:cNvSpPr>
            <p:nvPr/>
          </p:nvSpPr>
          <p:spPr bwMode="auto">
            <a:xfrm>
              <a:off x="1556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7" name="AutoShape 21"/>
            <p:cNvSpPr>
              <a:spLocks noChangeArrowheads="1"/>
            </p:cNvSpPr>
            <p:nvPr/>
          </p:nvSpPr>
          <p:spPr bwMode="auto">
            <a:xfrm>
              <a:off x="1684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8" name="AutoShape 22"/>
            <p:cNvSpPr>
              <a:spLocks noChangeArrowheads="1"/>
            </p:cNvSpPr>
            <p:nvPr/>
          </p:nvSpPr>
          <p:spPr bwMode="auto">
            <a:xfrm>
              <a:off x="1812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9" name="AutoShape 23"/>
            <p:cNvSpPr>
              <a:spLocks noChangeArrowheads="1"/>
            </p:cNvSpPr>
            <p:nvPr/>
          </p:nvSpPr>
          <p:spPr bwMode="auto">
            <a:xfrm>
              <a:off x="1940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0" name="AutoShape 24"/>
            <p:cNvSpPr>
              <a:spLocks noChangeArrowheads="1"/>
            </p:cNvSpPr>
            <p:nvPr/>
          </p:nvSpPr>
          <p:spPr bwMode="auto">
            <a:xfrm>
              <a:off x="2068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1" name="AutoShape 25"/>
            <p:cNvSpPr>
              <a:spLocks noChangeArrowheads="1"/>
            </p:cNvSpPr>
            <p:nvPr/>
          </p:nvSpPr>
          <p:spPr bwMode="auto">
            <a:xfrm>
              <a:off x="2196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2" name="AutoShape 26"/>
            <p:cNvSpPr>
              <a:spLocks noChangeArrowheads="1"/>
            </p:cNvSpPr>
            <p:nvPr/>
          </p:nvSpPr>
          <p:spPr bwMode="auto">
            <a:xfrm>
              <a:off x="2324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3" name="AutoShape 27"/>
            <p:cNvSpPr>
              <a:spLocks noChangeArrowheads="1"/>
            </p:cNvSpPr>
            <p:nvPr/>
          </p:nvSpPr>
          <p:spPr bwMode="auto">
            <a:xfrm>
              <a:off x="2452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4" name="AutoShape 28"/>
            <p:cNvSpPr>
              <a:spLocks noChangeArrowheads="1"/>
            </p:cNvSpPr>
            <p:nvPr/>
          </p:nvSpPr>
          <p:spPr bwMode="auto">
            <a:xfrm>
              <a:off x="2581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5" name="AutoShape 29"/>
            <p:cNvSpPr>
              <a:spLocks noChangeArrowheads="1"/>
            </p:cNvSpPr>
            <p:nvPr/>
          </p:nvSpPr>
          <p:spPr bwMode="auto">
            <a:xfrm>
              <a:off x="2709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6" name="AutoShape 30"/>
            <p:cNvSpPr>
              <a:spLocks noChangeArrowheads="1"/>
            </p:cNvSpPr>
            <p:nvPr/>
          </p:nvSpPr>
          <p:spPr bwMode="auto">
            <a:xfrm>
              <a:off x="2837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7" name="AutoShape 31"/>
            <p:cNvSpPr>
              <a:spLocks noChangeArrowheads="1"/>
            </p:cNvSpPr>
            <p:nvPr/>
          </p:nvSpPr>
          <p:spPr bwMode="auto">
            <a:xfrm>
              <a:off x="2965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8" name="AutoShape 32"/>
            <p:cNvSpPr>
              <a:spLocks noChangeArrowheads="1"/>
            </p:cNvSpPr>
            <p:nvPr/>
          </p:nvSpPr>
          <p:spPr bwMode="auto">
            <a:xfrm>
              <a:off x="3093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9" name="AutoShape 33"/>
            <p:cNvSpPr>
              <a:spLocks noChangeArrowheads="1"/>
            </p:cNvSpPr>
            <p:nvPr/>
          </p:nvSpPr>
          <p:spPr bwMode="auto">
            <a:xfrm>
              <a:off x="3221" y="99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0" name="AutoShape 34"/>
            <p:cNvSpPr>
              <a:spLocks noChangeArrowheads="1"/>
            </p:cNvSpPr>
            <p:nvPr/>
          </p:nvSpPr>
          <p:spPr bwMode="auto">
            <a:xfrm>
              <a:off x="3349" y="1014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1" name="AutoShape 35"/>
            <p:cNvSpPr>
              <a:spLocks noChangeArrowheads="1"/>
            </p:cNvSpPr>
            <p:nvPr/>
          </p:nvSpPr>
          <p:spPr bwMode="auto">
            <a:xfrm>
              <a:off x="3478" y="101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2" name="AutoShape 36"/>
            <p:cNvSpPr>
              <a:spLocks noChangeArrowheads="1"/>
            </p:cNvSpPr>
            <p:nvPr/>
          </p:nvSpPr>
          <p:spPr bwMode="auto">
            <a:xfrm>
              <a:off x="3606" y="1024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3" name="AutoShape 37"/>
            <p:cNvSpPr>
              <a:spLocks noChangeArrowheads="1"/>
            </p:cNvSpPr>
            <p:nvPr/>
          </p:nvSpPr>
          <p:spPr bwMode="auto">
            <a:xfrm>
              <a:off x="3734" y="103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4" name="AutoShape 38"/>
            <p:cNvSpPr>
              <a:spLocks noChangeArrowheads="1"/>
            </p:cNvSpPr>
            <p:nvPr/>
          </p:nvSpPr>
          <p:spPr bwMode="auto">
            <a:xfrm>
              <a:off x="3862" y="103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5" name="AutoShape 39"/>
            <p:cNvSpPr>
              <a:spLocks noChangeArrowheads="1"/>
            </p:cNvSpPr>
            <p:nvPr/>
          </p:nvSpPr>
          <p:spPr bwMode="auto">
            <a:xfrm>
              <a:off x="3990" y="105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6" name="AutoShape 40"/>
            <p:cNvSpPr>
              <a:spLocks noChangeArrowheads="1"/>
            </p:cNvSpPr>
            <p:nvPr/>
          </p:nvSpPr>
          <p:spPr bwMode="auto">
            <a:xfrm>
              <a:off x="4118" y="105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7" name="AutoShape 41"/>
            <p:cNvSpPr>
              <a:spLocks noChangeArrowheads="1"/>
            </p:cNvSpPr>
            <p:nvPr/>
          </p:nvSpPr>
          <p:spPr bwMode="auto">
            <a:xfrm>
              <a:off x="4246" y="105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8" name="AutoShape 42"/>
            <p:cNvSpPr>
              <a:spLocks noChangeArrowheads="1"/>
            </p:cNvSpPr>
            <p:nvPr/>
          </p:nvSpPr>
          <p:spPr bwMode="auto">
            <a:xfrm>
              <a:off x="4374" y="105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9" name="AutoShape 43"/>
            <p:cNvSpPr>
              <a:spLocks noChangeArrowheads="1"/>
            </p:cNvSpPr>
            <p:nvPr/>
          </p:nvSpPr>
          <p:spPr bwMode="auto">
            <a:xfrm>
              <a:off x="4503" y="105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0" name="AutoShape 44"/>
            <p:cNvSpPr>
              <a:spLocks noChangeArrowheads="1"/>
            </p:cNvSpPr>
            <p:nvPr/>
          </p:nvSpPr>
          <p:spPr bwMode="auto">
            <a:xfrm>
              <a:off x="4631" y="105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1" name="AutoShape 45"/>
            <p:cNvSpPr>
              <a:spLocks noChangeArrowheads="1"/>
            </p:cNvSpPr>
            <p:nvPr/>
          </p:nvSpPr>
          <p:spPr bwMode="auto">
            <a:xfrm>
              <a:off x="4759" y="105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2" name="AutoShape 46"/>
            <p:cNvSpPr>
              <a:spLocks noChangeArrowheads="1"/>
            </p:cNvSpPr>
            <p:nvPr/>
          </p:nvSpPr>
          <p:spPr bwMode="auto">
            <a:xfrm>
              <a:off x="4887" y="1059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3" name="AutoShape 47"/>
            <p:cNvSpPr>
              <a:spLocks noChangeArrowheads="1"/>
            </p:cNvSpPr>
            <p:nvPr/>
          </p:nvSpPr>
          <p:spPr bwMode="auto">
            <a:xfrm>
              <a:off x="5015" y="1034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4" name="AutoShape 48"/>
            <p:cNvSpPr>
              <a:spLocks noChangeArrowheads="1"/>
            </p:cNvSpPr>
            <p:nvPr/>
          </p:nvSpPr>
          <p:spPr bwMode="auto">
            <a:xfrm>
              <a:off x="5143" y="1034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5" name="AutoShape 49"/>
            <p:cNvSpPr>
              <a:spLocks noChangeArrowheads="1"/>
            </p:cNvSpPr>
            <p:nvPr/>
          </p:nvSpPr>
          <p:spPr bwMode="auto">
            <a:xfrm>
              <a:off x="5271" y="1020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6" name="AutoShape 50"/>
            <p:cNvSpPr>
              <a:spLocks noChangeArrowheads="1"/>
            </p:cNvSpPr>
            <p:nvPr/>
          </p:nvSpPr>
          <p:spPr bwMode="auto">
            <a:xfrm>
              <a:off x="5400" y="1016"/>
              <a:ext cx="73" cy="301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7" name="Freeform 51"/>
            <p:cNvSpPr>
              <a:spLocks/>
            </p:cNvSpPr>
            <p:nvPr/>
          </p:nvSpPr>
          <p:spPr bwMode="auto">
            <a:xfrm>
              <a:off x="493" y="1002"/>
              <a:ext cx="5007" cy="101"/>
            </a:xfrm>
            <a:custGeom>
              <a:avLst/>
              <a:gdLst>
                <a:gd name="T0" fmla="*/ 0 w 5007"/>
                <a:gd name="T1" fmla="*/ 47 h 101"/>
                <a:gd name="T2" fmla="*/ 2142 w 5007"/>
                <a:gd name="T3" fmla="*/ 9 h 101"/>
                <a:gd name="T4" fmla="*/ 3727 w 5007"/>
                <a:gd name="T5" fmla="*/ 100 h 101"/>
                <a:gd name="T6" fmla="*/ 5007 w 5007"/>
                <a:gd name="T7" fmla="*/ 18 h 1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07"/>
                <a:gd name="T13" fmla="*/ 0 h 101"/>
                <a:gd name="T14" fmla="*/ 5007 w 5007"/>
                <a:gd name="T15" fmla="*/ 101 h 1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07" h="101">
                  <a:moveTo>
                    <a:pt x="0" y="47"/>
                  </a:moveTo>
                  <a:cubicBezTo>
                    <a:pt x="760" y="23"/>
                    <a:pt x="1521" y="0"/>
                    <a:pt x="2142" y="9"/>
                  </a:cubicBezTo>
                  <a:cubicBezTo>
                    <a:pt x="2763" y="18"/>
                    <a:pt x="3250" y="99"/>
                    <a:pt x="3727" y="100"/>
                  </a:cubicBezTo>
                  <a:cubicBezTo>
                    <a:pt x="4204" y="101"/>
                    <a:pt x="4605" y="59"/>
                    <a:pt x="5007" y="18"/>
                  </a:cubicBezTo>
                </a:path>
              </a:pathLst>
            </a:custGeom>
            <a:noFill/>
            <a:ln w="1778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8" name="Freeform 52"/>
            <p:cNvSpPr>
              <a:spLocks/>
            </p:cNvSpPr>
            <p:nvPr/>
          </p:nvSpPr>
          <p:spPr bwMode="auto">
            <a:xfrm>
              <a:off x="493" y="1251"/>
              <a:ext cx="5007" cy="101"/>
            </a:xfrm>
            <a:custGeom>
              <a:avLst/>
              <a:gdLst>
                <a:gd name="T0" fmla="*/ 0 w 5007"/>
                <a:gd name="T1" fmla="*/ 47 h 101"/>
                <a:gd name="T2" fmla="*/ 2142 w 5007"/>
                <a:gd name="T3" fmla="*/ 9 h 101"/>
                <a:gd name="T4" fmla="*/ 3727 w 5007"/>
                <a:gd name="T5" fmla="*/ 100 h 101"/>
                <a:gd name="T6" fmla="*/ 5007 w 5007"/>
                <a:gd name="T7" fmla="*/ 18 h 1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07"/>
                <a:gd name="T13" fmla="*/ 0 h 101"/>
                <a:gd name="T14" fmla="*/ 5007 w 5007"/>
                <a:gd name="T15" fmla="*/ 101 h 1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07" h="101">
                  <a:moveTo>
                    <a:pt x="0" y="47"/>
                  </a:moveTo>
                  <a:cubicBezTo>
                    <a:pt x="760" y="23"/>
                    <a:pt x="1521" y="0"/>
                    <a:pt x="2142" y="9"/>
                  </a:cubicBezTo>
                  <a:cubicBezTo>
                    <a:pt x="2763" y="18"/>
                    <a:pt x="3250" y="99"/>
                    <a:pt x="3727" y="100"/>
                  </a:cubicBezTo>
                  <a:cubicBezTo>
                    <a:pt x="4204" y="101"/>
                    <a:pt x="4605" y="59"/>
                    <a:pt x="5007" y="18"/>
                  </a:cubicBezTo>
                </a:path>
              </a:pathLst>
            </a:custGeom>
            <a:noFill/>
            <a:ln w="1778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9" name="Freeform 53"/>
            <p:cNvSpPr>
              <a:spLocks/>
            </p:cNvSpPr>
            <p:nvPr/>
          </p:nvSpPr>
          <p:spPr bwMode="auto">
            <a:xfrm>
              <a:off x="498" y="1127"/>
              <a:ext cx="5007" cy="101"/>
            </a:xfrm>
            <a:custGeom>
              <a:avLst/>
              <a:gdLst>
                <a:gd name="T0" fmla="*/ 0 w 5007"/>
                <a:gd name="T1" fmla="*/ 47 h 101"/>
                <a:gd name="T2" fmla="*/ 2142 w 5007"/>
                <a:gd name="T3" fmla="*/ 9 h 101"/>
                <a:gd name="T4" fmla="*/ 3727 w 5007"/>
                <a:gd name="T5" fmla="*/ 100 h 101"/>
                <a:gd name="T6" fmla="*/ 5007 w 5007"/>
                <a:gd name="T7" fmla="*/ 18 h 1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07"/>
                <a:gd name="T13" fmla="*/ 0 h 101"/>
                <a:gd name="T14" fmla="*/ 5007 w 5007"/>
                <a:gd name="T15" fmla="*/ 101 h 1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07" h="101">
                  <a:moveTo>
                    <a:pt x="0" y="47"/>
                  </a:moveTo>
                  <a:cubicBezTo>
                    <a:pt x="760" y="23"/>
                    <a:pt x="1521" y="0"/>
                    <a:pt x="2142" y="9"/>
                  </a:cubicBezTo>
                  <a:cubicBezTo>
                    <a:pt x="2763" y="18"/>
                    <a:pt x="3250" y="99"/>
                    <a:pt x="3727" y="100"/>
                  </a:cubicBezTo>
                  <a:cubicBezTo>
                    <a:pt x="4204" y="101"/>
                    <a:pt x="4605" y="59"/>
                    <a:pt x="5007" y="18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54"/>
          <p:cNvGrpSpPr>
            <a:grpSpLocks/>
          </p:cNvGrpSpPr>
          <p:nvPr/>
        </p:nvGrpSpPr>
        <p:grpSpPr bwMode="auto">
          <a:xfrm>
            <a:off x="434975" y="2613025"/>
            <a:ext cx="8728075" cy="971550"/>
            <a:chOff x="274" y="1646"/>
            <a:chExt cx="5498" cy="612"/>
          </a:xfrm>
        </p:grpSpPr>
        <p:grpSp>
          <p:nvGrpSpPr>
            <p:cNvPr id="20617" name="Group 55"/>
            <p:cNvGrpSpPr>
              <a:grpSpLocks/>
            </p:cNvGrpSpPr>
            <p:nvPr/>
          </p:nvGrpSpPr>
          <p:grpSpPr bwMode="auto">
            <a:xfrm>
              <a:off x="485" y="1646"/>
              <a:ext cx="5050" cy="612"/>
              <a:chOff x="541" y="1646"/>
              <a:chExt cx="5050" cy="612"/>
            </a:xfrm>
          </p:grpSpPr>
          <p:sp>
            <p:nvSpPr>
              <p:cNvPr id="20630" name="Freeform 56"/>
              <p:cNvSpPr>
                <a:spLocks/>
              </p:cNvSpPr>
              <p:nvPr/>
            </p:nvSpPr>
            <p:spPr bwMode="auto">
              <a:xfrm>
                <a:off x="541" y="1646"/>
                <a:ext cx="5026" cy="332"/>
              </a:xfrm>
              <a:custGeom>
                <a:avLst/>
                <a:gdLst>
                  <a:gd name="T0" fmla="*/ 0 w 5026"/>
                  <a:gd name="T1" fmla="*/ 208 h 332"/>
                  <a:gd name="T2" fmla="*/ 1136 w 5026"/>
                  <a:gd name="T3" fmla="*/ 141 h 332"/>
                  <a:gd name="T4" fmla="*/ 1773 w 5026"/>
                  <a:gd name="T5" fmla="*/ 146 h 332"/>
                  <a:gd name="T6" fmla="*/ 2424 w 5026"/>
                  <a:gd name="T7" fmla="*/ 55 h 332"/>
                  <a:gd name="T8" fmla="*/ 2851 w 5026"/>
                  <a:gd name="T9" fmla="*/ 21 h 332"/>
                  <a:gd name="T10" fmla="*/ 3296 w 5026"/>
                  <a:gd name="T11" fmla="*/ 179 h 332"/>
                  <a:gd name="T12" fmla="*/ 3737 w 5026"/>
                  <a:gd name="T13" fmla="*/ 309 h 332"/>
                  <a:gd name="T14" fmla="*/ 4542 w 5026"/>
                  <a:gd name="T15" fmla="*/ 318 h 332"/>
                  <a:gd name="T16" fmla="*/ 5026 w 5026"/>
                  <a:gd name="T17" fmla="*/ 275 h 3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026"/>
                  <a:gd name="T28" fmla="*/ 0 h 332"/>
                  <a:gd name="T29" fmla="*/ 5026 w 5026"/>
                  <a:gd name="T30" fmla="*/ 332 h 3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026" h="332">
                    <a:moveTo>
                      <a:pt x="0" y="208"/>
                    </a:moveTo>
                    <a:cubicBezTo>
                      <a:pt x="420" y="179"/>
                      <a:pt x="841" y="151"/>
                      <a:pt x="1136" y="141"/>
                    </a:cubicBezTo>
                    <a:cubicBezTo>
                      <a:pt x="1431" y="131"/>
                      <a:pt x="1558" y="160"/>
                      <a:pt x="1773" y="146"/>
                    </a:cubicBezTo>
                    <a:cubicBezTo>
                      <a:pt x="1988" y="132"/>
                      <a:pt x="2244" y="76"/>
                      <a:pt x="2424" y="55"/>
                    </a:cubicBezTo>
                    <a:cubicBezTo>
                      <a:pt x="2604" y="34"/>
                      <a:pt x="2706" y="0"/>
                      <a:pt x="2851" y="21"/>
                    </a:cubicBezTo>
                    <a:cubicBezTo>
                      <a:pt x="2996" y="42"/>
                      <a:pt x="3149" y="131"/>
                      <a:pt x="3296" y="179"/>
                    </a:cubicBezTo>
                    <a:cubicBezTo>
                      <a:pt x="3443" y="227"/>
                      <a:pt x="3529" y="286"/>
                      <a:pt x="3737" y="309"/>
                    </a:cubicBezTo>
                    <a:cubicBezTo>
                      <a:pt x="3945" y="332"/>
                      <a:pt x="4327" y="324"/>
                      <a:pt x="4542" y="318"/>
                    </a:cubicBezTo>
                    <a:cubicBezTo>
                      <a:pt x="4757" y="312"/>
                      <a:pt x="4891" y="293"/>
                      <a:pt x="5026" y="275"/>
                    </a:cubicBezTo>
                  </a:path>
                </a:pathLst>
              </a:custGeom>
              <a:noFill/>
              <a:ln w="1778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1" name="Freeform 57"/>
              <p:cNvSpPr>
                <a:spLocks/>
              </p:cNvSpPr>
              <p:nvPr/>
            </p:nvSpPr>
            <p:spPr bwMode="auto">
              <a:xfrm>
                <a:off x="560" y="2017"/>
                <a:ext cx="5031" cy="241"/>
              </a:xfrm>
              <a:custGeom>
                <a:avLst/>
                <a:gdLst>
                  <a:gd name="T0" fmla="*/ 0 w 5031"/>
                  <a:gd name="T1" fmla="*/ 62 h 241"/>
                  <a:gd name="T2" fmla="*/ 604 w 5031"/>
                  <a:gd name="T3" fmla="*/ 24 h 241"/>
                  <a:gd name="T4" fmla="*/ 1198 w 5031"/>
                  <a:gd name="T5" fmla="*/ 5 h 241"/>
                  <a:gd name="T6" fmla="*/ 1648 w 5031"/>
                  <a:gd name="T7" fmla="*/ 24 h 241"/>
                  <a:gd name="T8" fmla="*/ 2113 w 5031"/>
                  <a:gd name="T9" fmla="*/ 33 h 241"/>
                  <a:gd name="T10" fmla="*/ 2621 w 5031"/>
                  <a:gd name="T11" fmla="*/ 220 h 241"/>
                  <a:gd name="T12" fmla="*/ 3133 w 5031"/>
                  <a:gd name="T13" fmla="*/ 158 h 241"/>
                  <a:gd name="T14" fmla="*/ 3411 w 5031"/>
                  <a:gd name="T15" fmla="*/ 100 h 241"/>
                  <a:gd name="T16" fmla="*/ 3804 w 5031"/>
                  <a:gd name="T17" fmla="*/ 172 h 241"/>
                  <a:gd name="T18" fmla="*/ 4350 w 5031"/>
                  <a:gd name="T19" fmla="*/ 177 h 241"/>
                  <a:gd name="T20" fmla="*/ 5031 w 5031"/>
                  <a:gd name="T21" fmla="*/ 105 h 24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31"/>
                  <a:gd name="T34" fmla="*/ 0 h 241"/>
                  <a:gd name="T35" fmla="*/ 5031 w 5031"/>
                  <a:gd name="T36" fmla="*/ 241 h 24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31" h="241">
                    <a:moveTo>
                      <a:pt x="0" y="62"/>
                    </a:moveTo>
                    <a:cubicBezTo>
                      <a:pt x="202" y="47"/>
                      <a:pt x="404" y="33"/>
                      <a:pt x="604" y="24"/>
                    </a:cubicBezTo>
                    <a:cubicBezTo>
                      <a:pt x="804" y="15"/>
                      <a:pt x="1024" y="5"/>
                      <a:pt x="1198" y="5"/>
                    </a:cubicBezTo>
                    <a:cubicBezTo>
                      <a:pt x="1372" y="5"/>
                      <a:pt x="1496" y="19"/>
                      <a:pt x="1648" y="24"/>
                    </a:cubicBezTo>
                    <a:cubicBezTo>
                      <a:pt x="1800" y="29"/>
                      <a:pt x="1951" y="0"/>
                      <a:pt x="2113" y="33"/>
                    </a:cubicBezTo>
                    <a:cubicBezTo>
                      <a:pt x="2275" y="66"/>
                      <a:pt x="2451" y="199"/>
                      <a:pt x="2621" y="220"/>
                    </a:cubicBezTo>
                    <a:cubicBezTo>
                      <a:pt x="2791" y="241"/>
                      <a:pt x="3001" y="178"/>
                      <a:pt x="3133" y="158"/>
                    </a:cubicBezTo>
                    <a:cubicBezTo>
                      <a:pt x="3265" y="138"/>
                      <a:pt x="3299" y="98"/>
                      <a:pt x="3411" y="100"/>
                    </a:cubicBezTo>
                    <a:cubicBezTo>
                      <a:pt x="3523" y="102"/>
                      <a:pt x="3648" y="159"/>
                      <a:pt x="3804" y="172"/>
                    </a:cubicBezTo>
                    <a:cubicBezTo>
                      <a:pt x="3960" y="185"/>
                      <a:pt x="4146" y="188"/>
                      <a:pt x="4350" y="177"/>
                    </a:cubicBezTo>
                    <a:cubicBezTo>
                      <a:pt x="4554" y="166"/>
                      <a:pt x="4792" y="135"/>
                      <a:pt x="5031" y="105"/>
                    </a:cubicBezTo>
                  </a:path>
                </a:pathLst>
              </a:custGeom>
              <a:noFill/>
              <a:ln w="1778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2" name="AutoShape 58"/>
              <p:cNvSpPr>
                <a:spLocks noChangeArrowheads="1"/>
              </p:cNvSpPr>
              <p:nvPr/>
            </p:nvSpPr>
            <p:spPr bwMode="auto">
              <a:xfrm>
                <a:off x="574" y="1804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3" name="AutoShape 59"/>
              <p:cNvSpPr>
                <a:spLocks noChangeArrowheads="1"/>
              </p:cNvSpPr>
              <p:nvPr/>
            </p:nvSpPr>
            <p:spPr bwMode="auto">
              <a:xfrm>
                <a:off x="702" y="1804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4" name="AutoShape 60"/>
              <p:cNvSpPr>
                <a:spLocks noChangeArrowheads="1"/>
              </p:cNvSpPr>
              <p:nvPr/>
            </p:nvSpPr>
            <p:spPr bwMode="auto">
              <a:xfrm>
                <a:off x="830" y="1804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5" name="AutoShape 61"/>
              <p:cNvSpPr>
                <a:spLocks noChangeArrowheads="1"/>
              </p:cNvSpPr>
              <p:nvPr/>
            </p:nvSpPr>
            <p:spPr bwMode="auto">
              <a:xfrm>
                <a:off x="958" y="1804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6" name="AutoShape 62"/>
              <p:cNvSpPr>
                <a:spLocks noChangeArrowheads="1"/>
              </p:cNvSpPr>
              <p:nvPr/>
            </p:nvSpPr>
            <p:spPr bwMode="auto">
              <a:xfrm>
                <a:off x="1081" y="177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7" name="AutoShape 63"/>
              <p:cNvSpPr>
                <a:spLocks noChangeArrowheads="1"/>
              </p:cNvSpPr>
              <p:nvPr/>
            </p:nvSpPr>
            <p:spPr bwMode="auto">
              <a:xfrm>
                <a:off x="1214" y="175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8" name="AutoShape 64"/>
              <p:cNvSpPr>
                <a:spLocks noChangeArrowheads="1"/>
              </p:cNvSpPr>
              <p:nvPr/>
            </p:nvSpPr>
            <p:spPr bwMode="auto">
              <a:xfrm>
                <a:off x="1342" y="175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9" name="AutoShape 65"/>
              <p:cNvSpPr>
                <a:spLocks noChangeArrowheads="1"/>
              </p:cNvSpPr>
              <p:nvPr/>
            </p:nvSpPr>
            <p:spPr bwMode="auto">
              <a:xfrm>
                <a:off x="1470" y="175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0" name="AutoShape 66"/>
              <p:cNvSpPr>
                <a:spLocks noChangeArrowheads="1"/>
              </p:cNvSpPr>
              <p:nvPr/>
            </p:nvSpPr>
            <p:spPr bwMode="auto">
              <a:xfrm>
                <a:off x="1599" y="175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1" name="AutoShape 67"/>
              <p:cNvSpPr>
                <a:spLocks noChangeArrowheads="1"/>
              </p:cNvSpPr>
              <p:nvPr/>
            </p:nvSpPr>
            <p:spPr bwMode="auto">
              <a:xfrm>
                <a:off x="1727" y="175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2" name="AutoShape 68"/>
              <p:cNvSpPr>
                <a:spLocks noChangeArrowheads="1"/>
              </p:cNvSpPr>
              <p:nvPr/>
            </p:nvSpPr>
            <p:spPr bwMode="auto">
              <a:xfrm>
                <a:off x="1855" y="175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3" name="AutoShape 69"/>
              <p:cNvSpPr>
                <a:spLocks noChangeArrowheads="1"/>
              </p:cNvSpPr>
              <p:nvPr/>
            </p:nvSpPr>
            <p:spPr bwMode="auto">
              <a:xfrm>
                <a:off x="1983" y="175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4" name="AutoShape 70"/>
              <p:cNvSpPr>
                <a:spLocks noChangeArrowheads="1"/>
              </p:cNvSpPr>
              <p:nvPr/>
            </p:nvSpPr>
            <p:spPr bwMode="auto">
              <a:xfrm>
                <a:off x="2111" y="176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5" name="AutoShape 71"/>
              <p:cNvSpPr>
                <a:spLocks noChangeArrowheads="1"/>
              </p:cNvSpPr>
              <p:nvPr/>
            </p:nvSpPr>
            <p:spPr bwMode="auto">
              <a:xfrm>
                <a:off x="2239" y="1779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6" name="Freeform 72"/>
              <p:cNvSpPr>
                <a:spLocks/>
              </p:cNvSpPr>
              <p:nvPr/>
            </p:nvSpPr>
            <p:spPr bwMode="auto">
              <a:xfrm>
                <a:off x="556" y="1896"/>
                <a:ext cx="1849" cy="68"/>
              </a:xfrm>
              <a:custGeom>
                <a:avLst/>
                <a:gdLst>
                  <a:gd name="T0" fmla="*/ 0 w 1849"/>
                  <a:gd name="T1" fmla="*/ 68 h 68"/>
                  <a:gd name="T2" fmla="*/ 364 w 1849"/>
                  <a:gd name="T3" fmla="*/ 49 h 68"/>
                  <a:gd name="T4" fmla="*/ 733 w 1849"/>
                  <a:gd name="T5" fmla="*/ 25 h 68"/>
                  <a:gd name="T6" fmla="*/ 1058 w 1849"/>
                  <a:gd name="T7" fmla="*/ 11 h 68"/>
                  <a:gd name="T8" fmla="*/ 1298 w 1849"/>
                  <a:gd name="T9" fmla="*/ 1 h 68"/>
                  <a:gd name="T10" fmla="*/ 1547 w 1849"/>
                  <a:gd name="T11" fmla="*/ 20 h 68"/>
                  <a:gd name="T12" fmla="*/ 1849 w 1849"/>
                  <a:gd name="T13" fmla="*/ 25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49"/>
                  <a:gd name="T22" fmla="*/ 0 h 68"/>
                  <a:gd name="T23" fmla="*/ 1849 w 1849"/>
                  <a:gd name="T24" fmla="*/ 68 h 6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49" h="68">
                    <a:moveTo>
                      <a:pt x="0" y="68"/>
                    </a:moveTo>
                    <a:cubicBezTo>
                      <a:pt x="121" y="62"/>
                      <a:pt x="242" y="56"/>
                      <a:pt x="364" y="49"/>
                    </a:cubicBezTo>
                    <a:cubicBezTo>
                      <a:pt x="486" y="42"/>
                      <a:pt x="617" y="31"/>
                      <a:pt x="733" y="25"/>
                    </a:cubicBezTo>
                    <a:cubicBezTo>
                      <a:pt x="849" y="19"/>
                      <a:pt x="964" y="15"/>
                      <a:pt x="1058" y="11"/>
                    </a:cubicBezTo>
                    <a:cubicBezTo>
                      <a:pt x="1152" y="7"/>
                      <a:pt x="1217" y="0"/>
                      <a:pt x="1298" y="1"/>
                    </a:cubicBezTo>
                    <a:cubicBezTo>
                      <a:pt x="1379" y="2"/>
                      <a:pt x="1455" y="16"/>
                      <a:pt x="1547" y="20"/>
                    </a:cubicBezTo>
                    <a:cubicBezTo>
                      <a:pt x="1639" y="24"/>
                      <a:pt x="1744" y="24"/>
                      <a:pt x="1849" y="25"/>
                    </a:cubicBezTo>
                  </a:path>
                </a:pathLst>
              </a:custGeom>
              <a:noFill/>
              <a:ln w="127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7" name="AutoShape 73"/>
              <p:cNvSpPr>
                <a:spLocks noChangeArrowheads="1"/>
              </p:cNvSpPr>
              <p:nvPr/>
            </p:nvSpPr>
            <p:spPr bwMode="auto">
              <a:xfrm>
                <a:off x="2359" y="1775"/>
                <a:ext cx="63" cy="13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8" name="AutoShape 74"/>
              <p:cNvSpPr>
                <a:spLocks noChangeArrowheads="1"/>
              </p:cNvSpPr>
              <p:nvPr/>
            </p:nvSpPr>
            <p:spPr bwMode="auto">
              <a:xfrm>
                <a:off x="2359" y="1948"/>
                <a:ext cx="63" cy="13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9" name="AutoShape 75"/>
              <p:cNvSpPr>
                <a:spLocks noChangeArrowheads="1"/>
              </p:cNvSpPr>
              <p:nvPr/>
            </p:nvSpPr>
            <p:spPr bwMode="auto">
              <a:xfrm>
                <a:off x="4066" y="1926"/>
                <a:ext cx="78" cy="24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0" name="AutoShape 76"/>
              <p:cNvSpPr>
                <a:spLocks noChangeArrowheads="1"/>
              </p:cNvSpPr>
              <p:nvPr/>
            </p:nvSpPr>
            <p:spPr bwMode="auto">
              <a:xfrm>
                <a:off x="4203" y="1926"/>
                <a:ext cx="69" cy="25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1" name="AutoShape 77"/>
              <p:cNvSpPr>
                <a:spLocks noChangeArrowheads="1"/>
              </p:cNvSpPr>
              <p:nvPr/>
            </p:nvSpPr>
            <p:spPr bwMode="auto">
              <a:xfrm>
                <a:off x="4327" y="1926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2" name="AutoShape 78"/>
              <p:cNvSpPr>
                <a:spLocks noChangeArrowheads="1"/>
              </p:cNvSpPr>
              <p:nvPr/>
            </p:nvSpPr>
            <p:spPr bwMode="auto">
              <a:xfrm>
                <a:off x="4455" y="1926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3" name="AutoShape 79"/>
              <p:cNvSpPr>
                <a:spLocks noChangeArrowheads="1"/>
              </p:cNvSpPr>
              <p:nvPr/>
            </p:nvSpPr>
            <p:spPr bwMode="auto">
              <a:xfrm>
                <a:off x="4584" y="1926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4" name="AutoShape 80"/>
              <p:cNvSpPr>
                <a:spLocks noChangeArrowheads="1"/>
              </p:cNvSpPr>
              <p:nvPr/>
            </p:nvSpPr>
            <p:spPr bwMode="auto">
              <a:xfrm>
                <a:off x="4712" y="1926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5" name="AutoShape 81"/>
              <p:cNvSpPr>
                <a:spLocks noChangeArrowheads="1"/>
              </p:cNvSpPr>
              <p:nvPr/>
            </p:nvSpPr>
            <p:spPr bwMode="auto">
              <a:xfrm>
                <a:off x="4840" y="1926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6" name="AutoShape 82"/>
              <p:cNvSpPr>
                <a:spLocks noChangeArrowheads="1"/>
              </p:cNvSpPr>
              <p:nvPr/>
            </p:nvSpPr>
            <p:spPr bwMode="auto">
              <a:xfrm>
                <a:off x="4968" y="1926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7" name="AutoShape 83"/>
              <p:cNvSpPr>
                <a:spLocks noChangeArrowheads="1"/>
              </p:cNvSpPr>
              <p:nvPr/>
            </p:nvSpPr>
            <p:spPr bwMode="auto">
              <a:xfrm>
                <a:off x="5096" y="1916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8" name="AutoShape 84"/>
              <p:cNvSpPr>
                <a:spLocks noChangeArrowheads="1"/>
              </p:cNvSpPr>
              <p:nvPr/>
            </p:nvSpPr>
            <p:spPr bwMode="auto">
              <a:xfrm>
                <a:off x="5224" y="1916"/>
                <a:ext cx="77" cy="277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9" name="AutoShape 85"/>
              <p:cNvSpPr>
                <a:spLocks noChangeArrowheads="1"/>
              </p:cNvSpPr>
              <p:nvPr/>
            </p:nvSpPr>
            <p:spPr bwMode="auto">
              <a:xfrm>
                <a:off x="5352" y="1897"/>
                <a:ext cx="73" cy="277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0" name="AutoShape 86"/>
              <p:cNvSpPr>
                <a:spLocks noChangeArrowheads="1"/>
              </p:cNvSpPr>
              <p:nvPr/>
            </p:nvSpPr>
            <p:spPr bwMode="auto">
              <a:xfrm>
                <a:off x="5481" y="1883"/>
                <a:ext cx="73" cy="272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1" name="Freeform 87"/>
              <p:cNvSpPr>
                <a:spLocks/>
              </p:cNvSpPr>
              <p:nvPr/>
            </p:nvSpPr>
            <p:spPr bwMode="auto">
              <a:xfrm>
                <a:off x="4006" y="2007"/>
                <a:ext cx="1585" cy="98"/>
              </a:xfrm>
              <a:custGeom>
                <a:avLst/>
                <a:gdLst>
                  <a:gd name="T0" fmla="*/ 4 w 1585"/>
                  <a:gd name="T1" fmla="*/ 0 h 98"/>
                  <a:gd name="T2" fmla="*/ 61 w 1585"/>
                  <a:gd name="T3" fmla="*/ 15 h 98"/>
                  <a:gd name="T4" fmla="*/ 368 w 1585"/>
                  <a:gd name="T5" fmla="*/ 87 h 98"/>
                  <a:gd name="T6" fmla="*/ 713 w 1585"/>
                  <a:gd name="T7" fmla="*/ 82 h 98"/>
                  <a:gd name="T8" fmla="*/ 1053 w 1585"/>
                  <a:gd name="T9" fmla="*/ 72 h 98"/>
                  <a:gd name="T10" fmla="*/ 1340 w 1585"/>
                  <a:gd name="T11" fmla="*/ 43 h 98"/>
                  <a:gd name="T12" fmla="*/ 1585 w 1585"/>
                  <a:gd name="T13" fmla="*/ 19 h 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85"/>
                  <a:gd name="T22" fmla="*/ 0 h 98"/>
                  <a:gd name="T23" fmla="*/ 1585 w 1585"/>
                  <a:gd name="T24" fmla="*/ 98 h 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85" h="98">
                    <a:moveTo>
                      <a:pt x="4" y="0"/>
                    </a:moveTo>
                    <a:cubicBezTo>
                      <a:pt x="2" y="0"/>
                      <a:pt x="0" y="1"/>
                      <a:pt x="61" y="15"/>
                    </a:cubicBezTo>
                    <a:cubicBezTo>
                      <a:pt x="122" y="29"/>
                      <a:pt x="259" y="76"/>
                      <a:pt x="368" y="87"/>
                    </a:cubicBezTo>
                    <a:cubicBezTo>
                      <a:pt x="477" y="98"/>
                      <a:pt x="599" y="84"/>
                      <a:pt x="713" y="82"/>
                    </a:cubicBezTo>
                    <a:cubicBezTo>
                      <a:pt x="827" y="80"/>
                      <a:pt x="949" y="78"/>
                      <a:pt x="1053" y="72"/>
                    </a:cubicBezTo>
                    <a:cubicBezTo>
                      <a:pt x="1157" y="66"/>
                      <a:pt x="1251" y="52"/>
                      <a:pt x="1340" y="43"/>
                    </a:cubicBezTo>
                    <a:cubicBezTo>
                      <a:pt x="1429" y="34"/>
                      <a:pt x="1507" y="26"/>
                      <a:pt x="1585" y="19"/>
                    </a:cubicBezTo>
                  </a:path>
                </a:pathLst>
              </a:custGeom>
              <a:noFill/>
              <a:ln w="127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2" name="AutoShape 88"/>
              <p:cNvSpPr>
                <a:spLocks noChangeArrowheads="1"/>
              </p:cNvSpPr>
              <p:nvPr/>
            </p:nvSpPr>
            <p:spPr bwMode="auto">
              <a:xfrm>
                <a:off x="3930" y="1852"/>
                <a:ext cx="63" cy="13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3" name="AutoShape 89"/>
              <p:cNvSpPr>
                <a:spLocks noChangeArrowheads="1"/>
              </p:cNvSpPr>
              <p:nvPr/>
            </p:nvSpPr>
            <p:spPr bwMode="auto">
              <a:xfrm>
                <a:off x="3926" y="2024"/>
                <a:ext cx="63" cy="13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4" name="AutoShape 90"/>
              <p:cNvSpPr>
                <a:spLocks noChangeArrowheads="1"/>
              </p:cNvSpPr>
              <p:nvPr/>
            </p:nvSpPr>
            <p:spPr bwMode="auto">
              <a:xfrm>
                <a:off x="3815" y="2039"/>
                <a:ext cx="63" cy="13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5" name="AutoShape 91"/>
              <p:cNvSpPr>
                <a:spLocks noChangeArrowheads="1"/>
              </p:cNvSpPr>
              <p:nvPr/>
            </p:nvSpPr>
            <p:spPr bwMode="auto">
              <a:xfrm>
                <a:off x="3815" y="1824"/>
                <a:ext cx="63" cy="13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6" name="AutoShape 92"/>
              <p:cNvSpPr>
                <a:spLocks noChangeArrowheads="1"/>
              </p:cNvSpPr>
              <p:nvPr/>
            </p:nvSpPr>
            <p:spPr bwMode="auto">
              <a:xfrm>
                <a:off x="2465" y="1755"/>
                <a:ext cx="63" cy="13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7" name="AutoShape 93"/>
              <p:cNvSpPr>
                <a:spLocks noChangeArrowheads="1"/>
              </p:cNvSpPr>
              <p:nvPr/>
            </p:nvSpPr>
            <p:spPr bwMode="auto">
              <a:xfrm>
                <a:off x="2465" y="1947"/>
                <a:ext cx="63" cy="133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0618" name="Group 94"/>
            <p:cNvGrpSpPr>
              <a:grpSpLocks/>
            </p:cNvGrpSpPr>
            <p:nvPr/>
          </p:nvGrpSpPr>
          <p:grpSpPr bwMode="auto">
            <a:xfrm>
              <a:off x="274" y="2027"/>
              <a:ext cx="206" cy="192"/>
              <a:chOff x="1768" y="3755"/>
              <a:chExt cx="206" cy="192"/>
            </a:xfrm>
          </p:grpSpPr>
          <p:sp>
            <p:nvSpPr>
              <p:cNvPr id="20628" name="Oval 95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9" name="Rectangle 96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0619" name="Group 97"/>
            <p:cNvGrpSpPr>
              <a:grpSpLocks/>
            </p:cNvGrpSpPr>
            <p:nvPr/>
          </p:nvGrpSpPr>
          <p:grpSpPr bwMode="auto">
            <a:xfrm>
              <a:off x="274" y="1765"/>
              <a:ext cx="206" cy="192"/>
              <a:chOff x="2621" y="2303"/>
              <a:chExt cx="206" cy="192"/>
            </a:xfrm>
          </p:grpSpPr>
          <p:sp>
            <p:nvSpPr>
              <p:cNvPr id="20626" name="Oval 98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7" name="Rectangle 99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0620" name="Group 100"/>
            <p:cNvGrpSpPr>
              <a:grpSpLocks/>
            </p:cNvGrpSpPr>
            <p:nvPr/>
          </p:nvGrpSpPr>
          <p:grpSpPr bwMode="auto">
            <a:xfrm>
              <a:off x="5566" y="1825"/>
              <a:ext cx="206" cy="192"/>
              <a:chOff x="1768" y="3755"/>
              <a:chExt cx="206" cy="192"/>
            </a:xfrm>
          </p:grpSpPr>
          <p:sp>
            <p:nvSpPr>
              <p:cNvPr id="20624" name="Oval 101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5" name="Rectangle 102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0621" name="Group 103"/>
            <p:cNvGrpSpPr>
              <a:grpSpLocks/>
            </p:cNvGrpSpPr>
            <p:nvPr/>
          </p:nvGrpSpPr>
          <p:grpSpPr bwMode="auto">
            <a:xfrm>
              <a:off x="5566" y="2061"/>
              <a:ext cx="206" cy="192"/>
              <a:chOff x="2621" y="2303"/>
              <a:chExt cx="206" cy="192"/>
            </a:xfrm>
          </p:grpSpPr>
          <p:sp>
            <p:nvSpPr>
              <p:cNvPr id="20622" name="Oval 104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3" name="Rectangle 105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sp>
        <p:nvSpPr>
          <p:cNvPr id="413802" name="Freeform 106"/>
          <p:cNvSpPr>
            <a:spLocks/>
          </p:cNvSpPr>
          <p:nvPr/>
        </p:nvSpPr>
        <p:spPr bwMode="auto">
          <a:xfrm>
            <a:off x="2946400" y="5589588"/>
            <a:ext cx="2682875" cy="542925"/>
          </a:xfrm>
          <a:custGeom>
            <a:avLst/>
            <a:gdLst>
              <a:gd name="T0" fmla="*/ 1705 w 1705"/>
              <a:gd name="T1" fmla="*/ 412 h 418"/>
              <a:gd name="T2" fmla="*/ 1313 w 1705"/>
              <a:gd name="T3" fmla="*/ 412 h 418"/>
              <a:gd name="T4" fmla="*/ 1001 w 1705"/>
              <a:gd name="T5" fmla="*/ 374 h 418"/>
              <a:gd name="T6" fmla="*/ 594 w 1705"/>
              <a:gd name="T7" fmla="*/ 331 h 418"/>
              <a:gd name="T8" fmla="*/ 321 w 1705"/>
              <a:gd name="T9" fmla="*/ 259 h 418"/>
              <a:gd name="T10" fmla="*/ 105 w 1705"/>
              <a:gd name="T11" fmla="*/ 120 h 418"/>
              <a:gd name="T12" fmla="*/ 0 w 1705"/>
              <a:gd name="T13" fmla="*/ 0 h 4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05"/>
              <a:gd name="T22" fmla="*/ 0 h 418"/>
              <a:gd name="T23" fmla="*/ 1705 w 1705"/>
              <a:gd name="T24" fmla="*/ 418 h 4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05" h="418">
                <a:moveTo>
                  <a:pt x="1705" y="412"/>
                </a:moveTo>
                <a:cubicBezTo>
                  <a:pt x="1567" y="415"/>
                  <a:pt x="1430" y="418"/>
                  <a:pt x="1313" y="412"/>
                </a:cubicBezTo>
                <a:cubicBezTo>
                  <a:pt x="1196" y="406"/>
                  <a:pt x="1121" y="387"/>
                  <a:pt x="1001" y="374"/>
                </a:cubicBezTo>
                <a:cubicBezTo>
                  <a:pt x="881" y="361"/>
                  <a:pt x="707" y="350"/>
                  <a:pt x="594" y="331"/>
                </a:cubicBezTo>
                <a:cubicBezTo>
                  <a:pt x="481" y="312"/>
                  <a:pt x="402" y="294"/>
                  <a:pt x="321" y="259"/>
                </a:cubicBezTo>
                <a:cubicBezTo>
                  <a:pt x="240" y="224"/>
                  <a:pt x="158" y="163"/>
                  <a:pt x="105" y="120"/>
                </a:cubicBezTo>
                <a:cubicBezTo>
                  <a:pt x="52" y="77"/>
                  <a:pt x="26" y="38"/>
                  <a:pt x="0" y="0"/>
                </a:cubicBezTo>
              </a:path>
            </a:pathLst>
          </a:custGeom>
          <a:noFill/>
          <a:ln w="177800" cap="flat" cmpd="sng">
            <a:solidFill>
              <a:schemeClr val="hlink"/>
            </a:solidFill>
            <a:prstDash val="solid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803" name="Line 107"/>
          <p:cNvSpPr>
            <a:spLocks noChangeShapeType="1"/>
          </p:cNvSpPr>
          <p:nvPr/>
        </p:nvSpPr>
        <p:spPr bwMode="auto">
          <a:xfrm flipH="1">
            <a:off x="3227388" y="3046413"/>
            <a:ext cx="1055687" cy="0"/>
          </a:xfrm>
          <a:prstGeom prst="line">
            <a:avLst/>
          </a:prstGeom>
          <a:noFill/>
          <a:ln w="101600">
            <a:solidFill>
              <a:srgbClr val="CC00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3804" name="AutoShape 108"/>
          <p:cNvSpPr>
            <a:spLocks noChangeArrowheads="1"/>
          </p:cNvSpPr>
          <p:nvPr/>
        </p:nvSpPr>
        <p:spPr bwMode="auto">
          <a:xfrm>
            <a:off x="5775325" y="2420938"/>
            <a:ext cx="1328738" cy="2381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400" b="1">
                <a:solidFill>
                  <a:srgbClr val="0F116A"/>
                </a:solidFill>
              </a:rPr>
              <a:t>leading strand</a:t>
            </a:r>
          </a:p>
        </p:txBody>
      </p:sp>
      <p:sp>
        <p:nvSpPr>
          <p:cNvPr id="413805" name="AutoShape 109"/>
          <p:cNvSpPr>
            <a:spLocks noChangeArrowheads="1"/>
          </p:cNvSpPr>
          <p:nvPr/>
        </p:nvSpPr>
        <p:spPr bwMode="auto">
          <a:xfrm>
            <a:off x="5891213" y="3594100"/>
            <a:ext cx="1339850" cy="2381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400" b="1">
                <a:solidFill>
                  <a:srgbClr val="0F116A"/>
                </a:solidFill>
              </a:rPr>
              <a:t>lagging strand</a:t>
            </a:r>
          </a:p>
        </p:txBody>
      </p:sp>
      <p:sp>
        <p:nvSpPr>
          <p:cNvPr id="413806" name="AutoShape 110"/>
          <p:cNvSpPr>
            <a:spLocks noChangeArrowheads="1"/>
          </p:cNvSpPr>
          <p:nvPr/>
        </p:nvSpPr>
        <p:spPr bwMode="auto">
          <a:xfrm>
            <a:off x="4960938" y="4702175"/>
            <a:ext cx="1328737" cy="2381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400" b="1">
                <a:solidFill>
                  <a:srgbClr val="0F116A"/>
                </a:solidFill>
              </a:rPr>
              <a:t>leading strand</a:t>
            </a:r>
          </a:p>
        </p:txBody>
      </p:sp>
      <p:sp>
        <p:nvSpPr>
          <p:cNvPr id="413807" name="AutoShape 111"/>
          <p:cNvSpPr>
            <a:spLocks noChangeArrowheads="1"/>
          </p:cNvSpPr>
          <p:nvPr/>
        </p:nvSpPr>
        <p:spPr bwMode="auto">
          <a:xfrm>
            <a:off x="5381625" y="5541963"/>
            <a:ext cx="1339850" cy="2381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400" b="1">
                <a:solidFill>
                  <a:srgbClr val="0F116A"/>
                </a:solidFill>
              </a:rPr>
              <a:t>lagging strand</a:t>
            </a:r>
          </a:p>
        </p:txBody>
      </p:sp>
      <p:sp>
        <p:nvSpPr>
          <p:cNvPr id="413808" name="AutoShape 112"/>
          <p:cNvSpPr>
            <a:spLocks noChangeArrowheads="1"/>
          </p:cNvSpPr>
          <p:nvPr/>
        </p:nvSpPr>
        <p:spPr bwMode="auto">
          <a:xfrm>
            <a:off x="3432175" y="5494338"/>
            <a:ext cx="1328738" cy="2381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400" b="1">
                <a:solidFill>
                  <a:srgbClr val="0F116A"/>
                </a:solidFill>
              </a:rPr>
              <a:t>leading strand</a:t>
            </a:r>
          </a:p>
        </p:txBody>
      </p:sp>
      <p:grpSp>
        <p:nvGrpSpPr>
          <p:cNvPr id="10" name="Group 113"/>
          <p:cNvGrpSpPr>
            <a:grpSpLocks/>
          </p:cNvGrpSpPr>
          <p:nvPr/>
        </p:nvGrpSpPr>
        <p:grpSpPr bwMode="auto">
          <a:xfrm>
            <a:off x="4938713" y="4310063"/>
            <a:ext cx="2362200" cy="963612"/>
            <a:chOff x="3111" y="2715"/>
            <a:chExt cx="1488" cy="607"/>
          </a:xfrm>
        </p:grpSpPr>
        <p:sp>
          <p:nvSpPr>
            <p:cNvPr id="20610" name="Freeform 114"/>
            <p:cNvSpPr>
              <a:spLocks/>
            </p:cNvSpPr>
            <p:nvPr/>
          </p:nvSpPr>
          <p:spPr bwMode="auto">
            <a:xfrm>
              <a:off x="3133" y="2800"/>
              <a:ext cx="1466" cy="510"/>
            </a:xfrm>
            <a:custGeom>
              <a:avLst/>
              <a:gdLst>
                <a:gd name="T0" fmla="*/ 0 w 1466"/>
                <a:gd name="T1" fmla="*/ 3 h 510"/>
                <a:gd name="T2" fmla="*/ 326 w 1466"/>
                <a:gd name="T3" fmla="*/ 7 h 510"/>
                <a:gd name="T4" fmla="*/ 618 w 1466"/>
                <a:gd name="T5" fmla="*/ 46 h 510"/>
                <a:gd name="T6" fmla="*/ 901 w 1466"/>
                <a:gd name="T7" fmla="*/ 141 h 510"/>
                <a:gd name="T8" fmla="*/ 1145 w 1466"/>
                <a:gd name="T9" fmla="*/ 324 h 510"/>
                <a:gd name="T10" fmla="*/ 1327 w 1466"/>
                <a:gd name="T11" fmla="*/ 434 h 510"/>
                <a:gd name="T12" fmla="*/ 1466 w 1466"/>
                <a:gd name="T13" fmla="*/ 510 h 5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66"/>
                <a:gd name="T22" fmla="*/ 0 h 510"/>
                <a:gd name="T23" fmla="*/ 1466 w 1466"/>
                <a:gd name="T24" fmla="*/ 510 h 5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66" h="510">
                  <a:moveTo>
                    <a:pt x="0" y="3"/>
                  </a:moveTo>
                  <a:cubicBezTo>
                    <a:pt x="111" y="1"/>
                    <a:pt x="223" y="0"/>
                    <a:pt x="326" y="7"/>
                  </a:cubicBezTo>
                  <a:cubicBezTo>
                    <a:pt x="429" y="14"/>
                    <a:pt x="522" y="24"/>
                    <a:pt x="618" y="46"/>
                  </a:cubicBezTo>
                  <a:cubicBezTo>
                    <a:pt x="714" y="68"/>
                    <a:pt x="813" y="95"/>
                    <a:pt x="901" y="141"/>
                  </a:cubicBezTo>
                  <a:cubicBezTo>
                    <a:pt x="989" y="187"/>
                    <a:pt x="1074" y="275"/>
                    <a:pt x="1145" y="324"/>
                  </a:cubicBezTo>
                  <a:cubicBezTo>
                    <a:pt x="1216" y="373"/>
                    <a:pt x="1273" y="403"/>
                    <a:pt x="1327" y="434"/>
                  </a:cubicBezTo>
                  <a:cubicBezTo>
                    <a:pt x="1381" y="465"/>
                    <a:pt x="1423" y="487"/>
                    <a:pt x="1466" y="51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611" name="Group 115"/>
            <p:cNvGrpSpPr>
              <a:grpSpLocks/>
            </p:cNvGrpSpPr>
            <p:nvPr/>
          </p:nvGrpSpPr>
          <p:grpSpPr bwMode="auto">
            <a:xfrm>
              <a:off x="3111" y="2715"/>
              <a:ext cx="206" cy="192"/>
              <a:chOff x="1768" y="3755"/>
              <a:chExt cx="206" cy="192"/>
            </a:xfrm>
          </p:grpSpPr>
          <p:sp>
            <p:nvSpPr>
              <p:cNvPr id="20615" name="Oval 116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6" name="Rectangle 117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0612" name="Group 118"/>
            <p:cNvGrpSpPr>
              <a:grpSpLocks/>
            </p:cNvGrpSpPr>
            <p:nvPr/>
          </p:nvGrpSpPr>
          <p:grpSpPr bwMode="auto">
            <a:xfrm>
              <a:off x="4329" y="3130"/>
              <a:ext cx="206" cy="192"/>
              <a:chOff x="2621" y="2303"/>
              <a:chExt cx="206" cy="192"/>
            </a:xfrm>
          </p:grpSpPr>
          <p:sp>
            <p:nvSpPr>
              <p:cNvPr id="20613" name="Oval 119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4" name="Rectangle 120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13" name="Group 121"/>
          <p:cNvGrpSpPr>
            <a:grpSpLocks/>
          </p:cNvGrpSpPr>
          <p:nvPr/>
        </p:nvGrpSpPr>
        <p:grpSpPr bwMode="auto">
          <a:xfrm>
            <a:off x="2994025" y="5629275"/>
            <a:ext cx="327025" cy="304800"/>
            <a:chOff x="2621" y="2303"/>
            <a:chExt cx="206" cy="192"/>
          </a:xfrm>
        </p:grpSpPr>
        <p:sp>
          <p:nvSpPr>
            <p:cNvPr id="20608" name="Oval 122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9" name="Rectangle 123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4" name="Group 124"/>
          <p:cNvGrpSpPr>
            <a:grpSpLocks/>
          </p:cNvGrpSpPr>
          <p:nvPr/>
        </p:nvGrpSpPr>
        <p:grpSpPr bwMode="auto">
          <a:xfrm>
            <a:off x="5356225" y="5975350"/>
            <a:ext cx="327025" cy="304800"/>
            <a:chOff x="1768" y="3755"/>
            <a:chExt cx="206" cy="192"/>
          </a:xfrm>
        </p:grpSpPr>
        <p:sp>
          <p:nvSpPr>
            <p:cNvPr id="20606" name="Oval 125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7" name="Rectangle 126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5" name="Group 127"/>
          <p:cNvGrpSpPr>
            <a:grpSpLocks/>
          </p:cNvGrpSpPr>
          <p:nvPr/>
        </p:nvGrpSpPr>
        <p:grpSpPr bwMode="auto">
          <a:xfrm>
            <a:off x="147638" y="4089400"/>
            <a:ext cx="9015412" cy="2427288"/>
            <a:chOff x="93" y="2576"/>
            <a:chExt cx="5679" cy="1529"/>
          </a:xfrm>
        </p:grpSpPr>
        <p:sp>
          <p:nvSpPr>
            <p:cNvPr id="20575" name="Freeform 128"/>
            <p:cNvSpPr>
              <a:spLocks/>
            </p:cNvSpPr>
            <p:nvPr/>
          </p:nvSpPr>
          <p:spPr bwMode="auto">
            <a:xfrm>
              <a:off x="292" y="2576"/>
              <a:ext cx="5260" cy="687"/>
            </a:xfrm>
            <a:custGeom>
              <a:avLst/>
              <a:gdLst>
                <a:gd name="T0" fmla="*/ 0 w 5260"/>
                <a:gd name="T1" fmla="*/ 526 h 687"/>
                <a:gd name="T2" fmla="*/ 891 w 5260"/>
                <a:gd name="T3" fmla="*/ 541 h 687"/>
                <a:gd name="T4" fmla="*/ 1265 w 5260"/>
                <a:gd name="T5" fmla="*/ 431 h 687"/>
                <a:gd name="T6" fmla="*/ 2171 w 5260"/>
                <a:gd name="T7" fmla="*/ 100 h 687"/>
                <a:gd name="T8" fmla="*/ 3565 w 5260"/>
                <a:gd name="T9" fmla="*/ 81 h 687"/>
                <a:gd name="T10" fmla="*/ 4456 w 5260"/>
                <a:gd name="T11" fmla="*/ 589 h 687"/>
                <a:gd name="T12" fmla="*/ 5030 w 5260"/>
                <a:gd name="T13" fmla="*/ 670 h 687"/>
                <a:gd name="T14" fmla="*/ 5260 w 5260"/>
                <a:gd name="T15" fmla="*/ 670 h 6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60"/>
                <a:gd name="T25" fmla="*/ 0 h 687"/>
                <a:gd name="T26" fmla="*/ 5260 w 5260"/>
                <a:gd name="T27" fmla="*/ 687 h 68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60" h="687">
                  <a:moveTo>
                    <a:pt x="0" y="526"/>
                  </a:moveTo>
                  <a:cubicBezTo>
                    <a:pt x="340" y="541"/>
                    <a:pt x="680" y="557"/>
                    <a:pt x="891" y="541"/>
                  </a:cubicBezTo>
                  <a:cubicBezTo>
                    <a:pt x="1102" y="525"/>
                    <a:pt x="1052" y="504"/>
                    <a:pt x="1265" y="431"/>
                  </a:cubicBezTo>
                  <a:cubicBezTo>
                    <a:pt x="1478" y="358"/>
                    <a:pt x="1788" y="158"/>
                    <a:pt x="2171" y="100"/>
                  </a:cubicBezTo>
                  <a:cubicBezTo>
                    <a:pt x="2554" y="42"/>
                    <a:pt x="3184" y="0"/>
                    <a:pt x="3565" y="81"/>
                  </a:cubicBezTo>
                  <a:cubicBezTo>
                    <a:pt x="3946" y="162"/>
                    <a:pt x="4212" y="491"/>
                    <a:pt x="4456" y="589"/>
                  </a:cubicBezTo>
                  <a:cubicBezTo>
                    <a:pt x="4700" y="687"/>
                    <a:pt x="4896" y="656"/>
                    <a:pt x="5030" y="670"/>
                  </a:cubicBezTo>
                  <a:cubicBezTo>
                    <a:pt x="5164" y="684"/>
                    <a:pt x="5212" y="677"/>
                    <a:pt x="5260" y="670"/>
                  </a:cubicBezTo>
                </a:path>
              </a:pathLst>
            </a:custGeom>
            <a:noFill/>
            <a:ln w="1778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6" name="Freeform 129"/>
            <p:cNvSpPr>
              <a:spLocks/>
            </p:cNvSpPr>
            <p:nvPr/>
          </p:nvSpPr>
          <p:spPr bwMode="auto">
            <a:xfrm>
              <a:off x="282" y="3313"/>
              <a:ext cx="5265" cy="792"/>
            </a:xfrm>
            <a:custGeom>
              <a:avLst/>
              <a:gdLst>
                <a:gd name="T0" fmla="*/ 0 w 5265"/>
                <a:gd name="T1" fmla="*/ 0 h 792"/>
                <a:gd name="T2" fmla="*/ 810 w 5265"/>
                <a:gd name="T3" fmla="*/ 38 h 792"/>
                <a:gd name="T4" fmla="*/ 1035 w 5265"/>
                <a:gd name="T5" fmla="*/ 58 h 792"/>
                <a:gd name="T6" fmla="*/ 1284 w 5265"/>
                <a:gd name="T7" fmla="*/ 192 h 792"/>
                <a:gd name="T8" fmla="*/ 1787 w 5265"/>
                <a:gd name="T9" fmla="*/ 632 h 792"/>
                <a:gd name="T10" fmla="*/ 3612 w 5265"/>
                <a:gd name="T11" fmla="*/ 743 h 792"/>
                <a:gd name="T12" fmla="*/ 4422 w 5265"/>
                <a:gd name="T13" fmla="*/ 340 h 792"/>
                <a:gd name="T14" fmla="*/ 4723 w 5265"/>
                <a:gd name="T15" fmla="*/ 153 h 792"/>
                <a:gd name="T16" fmla="*/ 5265 w 5265"/>
                <a:gd name="T17" fmla="*/ 134 h 7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65"/>
                <a:gd name="T28" fmla="*/ 0 h 792"/>
                <a:gd name="T29" fmla="*/ 5265 w 5265"/>
                <a:gd name="T30" fmla="*/ 792 h 7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65" h="792">
                  <a:moveTo>
                    <a:pt x="0" y="0"/>
                  </a:moveTo>
                  <a:cubicBezTo>
                    <a:pt x="319" y="14"/>
                    <a:pt x="638" y="28"/>
                    <a:pt x="810" y="38"/>
                  </a:cubicBezTo>
                  <a:cubicBezTo>
                    <a:pt x="982" y="48"/>
                    <a:pt x="956" y="32"/>
                    <a:pt x="1035" y="58"/>
                  </a:cubicBezTo>
                  <a:cubicBezTo>
                    <a:pt x="1114" y="84"/>
                    <a:pt x="1159" y="96"/>
                    <a:pt x="1284" y="192"/>
                  </a:cubicBezTo>
                  <a:cubicBezTo>
                    <a:pt x="1409" y="288"/>
                    <a:pt x="1399" y="540"/>
                    <a:pt x="1787" y="632"/>
                  </a:cubicBezTo>
                  <a:cubicBezTo>
                    <a:pt x="2175" y="724"/>
                    <a:pt x="3173" y="792"/>
                    <a:pt x="3612" y="743"/>
                  </a:cubicBezTo>
                  <a:cubicBezTo>
                    <a:pt x="4051" y="694"/>
                    <a:pt x="4237" y="438"/>
                    <a:pt x="4422" y="340"/>
                  </a:cubicBezTo>
                  <a:cubicBezTo>
                    <a:pt x="4607" y="242"/>
                    <a:pt x="4583" y="187"/>
                    <a:pt x="4723" y="153"/>
                  </a:cubicBezTo>
                  <a:cubicBezTo>
                    <a:pt x="4863" y="119"/>
                    <a:pt x="5064" y="126"/>
                    <a:pt x="5265" y="134"/>
                  </a:cubicBezTo>
                </a:path>
              </a:pathLst>
            </a:custGeom>
            <a:noFill/>
            <a:ln w="1778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77" name="Group 130"/>
            <p:cNvGrpSpPr>
              <a:grpSpLocks/>
            </p:cNvGrpSpPr>
            <p:nvPr/>
          </p:nvGrpSpPr>
          <p:grpSpPr bwMode="auto">
            <a:xfrm>
              <a:off x="93" y="3242"/>
              <a:ext cx="206" cy="192"/>
              <a:chOff x="1768" y="3755"/>
              <a:chExt cx="206" cy="192"/>
            </a:xfrm>
          </p:grpSpPr>
          <p:sp>
            <p:nvSpPr>
              <p:cNvPr id="20604" name="Oval 131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5" name="Rectangle 132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0578" name="Group 133"/>
            <p:cNvGrpSpPr>
              <a:grpSpLocks/>
            </p:cNvGrpSpPr>
            <p:nvPr/>
          </p:nvGrpSpPr>
          <p:grpSpPr bwMode="auto">
            <a:xfrm>
              <a:off x="93" y="2980"/>
              <a:ext cx="206" cy="192"/>
              <a:chOff x="2621" y="2303"/>
              <a:chExt cx="206" cy="192"/>
            </a:xfrm>
          </p:grpSpPr>
          <p:sp>
            <p:nvSpPr>
              <p:cNvPr id="20602" name="Oval 134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3" name="Rectangle 135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0579" name="Group 136"/>
            <p:cNvGrpSpPr>
              <a:grpSpLocks/>
            </p:cNvGrpSpPr>
            <p:nvPr/>
          </p:nvGrpSpPr>
          <p:grpSpPr bwMode="auto">
            <a:xfrm>
              <a:off x="310" y="3065"/>
              <a:ext cx="1098" cy="321"/>
              <a:chOff x="310" y="3065"/>
              <a:chExt cx="1098" cy="321"/>
            </a:xfrm>
          </p:grpSpPr>
          <p:sp>
            <p:nvSpPr>
              <p:cNvPr id="20593" name="AutoShape 137"/>
              <p:cNvSpPr>
                <a:spLocks noChangeArrowheads="1"/>
              </p:cNvSpPr>
              <p:nvPr/>
            </p:nvSpPr>
            <p:spPr bwMode="auto">
              <a:xfrm>
                <a:off x="310" y="3110"/>
                <a:ext cx="73" cy="23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4" name="AutoShape 138"/>
              <p:cNvSpPr>
                <a:spLocks noChangeArrowheads="1"/>
              </p:cNvSpPr>
              <p:nvPr/>
            </p:nvSpPr>
            <p:spPr bwMode="auto">
              <a:xfrm>
                <a:off x="438" y="3110"/>
                <a:ext cx="73" cy="23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5" name="AutoShape 139"/>
              <p:cNvSpPr>
                <a:spLocks noChangeArrowheads="1"/>
              </p:cNvSpPr>
              <p:nvPr/>
            </p:nvSpPr>
            <p:spPr bwMode="auto">
              <a:xfrm>
                <a:off x="566" y="3110"/>
                <a:ext cx="73" cy="23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6" name="AutoShape 140"/>
              <p:cNvSpPr>
                <a:spLocks noChangeArrowheads="1"/>
              </p:cNvSpPr>
              <p:nvPr/>
            </p:nvSpPr>
            <p:spPr bwMode="auto">
              <a:xfrm>
                <a:off x="694" y="3110"/>
                <a:ext cx="78" cy="25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7" name="AutoShape 141"/>
              <p:cNvSpPr>
                <a:spLocks noChangeArrowheads="1"/>
              </p:cNvSpPr>
              <p:nvPr/>
            </p:nvSpPr>
            <p:spPr bwMode="auto">
              <a:xfrm>
                <a:off x="817" y="3085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8" name="AutoShape 142"/>
              <p:cNvSpPr>
                <a:spLocks noChangeArrowheads="1"/>
              </p:cNvSpPr>
              <p:nvPr/>
            </p:nvSpPr>
            <p:spPr bwMode="auto">
              <a:xfrm>
                <a:off x="950" y="3118"/>
                <a:ext cx="77" cy="24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9" name="AutoShape 143"/>
              <p:cNvSpPr>
                <a:spLocks noChangeArrowheads="1"/>
              </p:cNvSpPr>
              <p:nvPr/>
            </p:nvSpPr>
            <p:spPr bwMode="auto">
              <a:xfrm>
                <a:off x="1078" y="3118"/>
                <a:ext cx="77" cy="24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0" name="AutoShape 144"/>
              <p:cNvSpPr>
                <a:spLocks noChangeArrowheads="1"/>
              </p:cNvSpPr>
              <p:nvPr/>
            </p:nvSpPr>
            <p:spPr bwMode="auto">
              <a:xfrm>
                <a:off x="1206" y="3118"/>
                <a:ext cx="77" cy="248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1" name="AutoShape 145"/>
              <p:cNvSpPr>
                <a:spLocks noChangeArrowheads="1"/>
              </p:cNvSpPr>
              <p:nvPr/>
            </p:nvSpPr>
            <p:spPr bwMode="auto">
              <a:xfrm>
                <a:off x="1335" y="3065"/>
                <a:ext cx="73" cy="301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580" name="AutoShape 146"/>
            <p:cNvSpPr>
              <a:spLocks noChangeArrowheads="1"/>
            </p:cNvSpPr>
            <p:nvPr/>
          </p:nvSpPr>
          <p:spPr bwMode="auto">
            <a:xfrm>
              <a:off x="4916" y="3229"/>
              <a:ext cx="73" cy="25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1" name="AutoShape 147"/>
            <p:cNvSpPr>
              <a:spLocks noChangeArrowheads="1"/>
            </p:cNvSpPr>
            <p:nvPr/>
          </p:nvSpPr>
          <p:spPr bwMode="auto">
            <a:xfrm>
              <a:off x="5049" y="3262"/>
              <a:ext cx="77" cy="21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2" name="AutoShape 148"/>
            <p:cNvSpPr>
              <a:spLocks noChangeArrowheads="1"/>
            </p:cNvSpPr>
            <p:nvPr/>
          </p:nvSpPr>
          <p:spPr bwMode="auto">
            <a:xfrm>
              <a:off x="5177" y="3262"/>
              <a:ext cx="77" cy="21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3" name="AutoShape 149"/>
            <p:cNvSpPr>
              <a:spLocks noChangeArrowheads="1"/>
            </p:cNvSpPr>
            <p:nvPr/>
          </p:nvSpPr>
          <p:spPr bwMode="auto">
            <a:xfrm>
              <a:off x="5305" y="3262"/>
              <a:ext cx="77" cy="213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4" name="AutoShape 150"/>
            <p:cNvSpPr>
              <a:spLocks noChangeArrowheads="1"/>
            </p:cNvSpPr>
            <p:nvPr/>
          </p:nvSpPr>
          <p:spPr bwMode="auto">
            <a:xfrm>
              <a:off x="5434" y="3209"/>
              <a:ext cx="73" cy="258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5" name="Freeform 151"/>
            <p:cNvSpPr>
              <a:spLocks/>
            </p:cNvSpPr>
            <p:nvPr/>
          </p:nvSpPr>
          <p:spPr bwMode="auto">
            <a:xfrm>
              <a:off x="287" y="3208"/>
              <a:ext cx="1188" cy="38"/>
            </a:xfrm>
            <a:custGeom>
              <a:avLst/>
              <a:gdLst>
                <a:gd name="T0" fmla="*/ 0 w 1188"/>
                <a:gd name="T1" fmla="*/ 0 h 38"/>
                <a:gd name="T2" fmla="*/ 460 w 1188"/>
                <a:gd name="T3" fmla="*/ 24 h 38"/>
                <a:gd name="T4" fmla="*/ 776 w 1188"/>
                <a:gd name="T5" fmla="*/ 38 h 38"/>
                <a:gd name="T6" fmla="*/ 1188 w 1188"/>
                <a:gd name="T7" fmla="*/ 24 h 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88"/>
                <a:gd name="T13" fmla="*/ 0 h 38"/>
                <a:gd name="T14" fmla="*/ 1188 w 1188"/>
                <a:gd name="T15" fmla="*/ 38 h 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88" h="38">
                  <a:moveTo>
                    <a:pt x="0" y="0"/>
                  </a:moveTo>
                  <a:cubicBezTo>
                    <a:pt x="165" y="9"/>
                    <a:pt x="331" y="18"/>
                    <a:pt x="460" y="24"/>
                  </a:cubicBezTo>
                  <a:cubicBezTo>
                    <a:pt x="589" y="30"/>
                    <a:pt x="655" y="38"/>
                    <a:pt x="776" y="38"/>
                  </a:cubicBezTo>
                  <a:cubicBezTo>
                    <a:pt x="897" y="38"/>
                    <a:pt x="1042" y="31"/>
                    <a:pt x="1188" y="24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6" name="Freeform 152"/>
            <p:cNvSpPr>
              <a:spLocks/>
            </p:cNvSpPr>
            <p:nvPr/>
          </p:nvSpPr>
          <p:spPr bwMode="auto">
            <a:xfrm>
              <a:off x="4877" y="3339"/>
              <a:ext cx="728" cy="27"/>
            </a:xfrm>
            <a:custGeom>
              <a:avLst/>
              <a:gdLst>
                <a:gd name="T0" fmla="*/ 0 w 728"/>
                <a:gd name="T1" fmla="*/ 22 h 27"/>
                <a:gd name="T2" fmla="*/ 230 w 728"/>
                <a:gd name="T3" fmla="*/ 12 h 27"/>
                <a:gd name="T4" fmla="*/ 417 w 728"/>
                <a:gd name="T5" fmla="*/ 8 h 27"/>
                <a:gd name="T6" fmla="*/ 551 w 728"/>
                <a:gd name="T7" fmla="*/ 3 h 27"/>
                <a:gd name="T8" fmla="*/ 728 w 728"/>
                <a:gd name="T9" fmla="*/ 2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8"/>
                <a:gd name="T16" fmla="*/ 0 h 27"/>
                <a:gd name="T17" fmla="*/ 728 w 728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8" h="27">
                  <a:moveTo>
                    <a:pt x="0" y="22"/>
                  </a:moveTo>
                  <a:cubicBezTo>
                    <a:pt x="80" y="18"/>
                    <a:pt x="161" y="14"/>
                    <a:pt x="230" y="12"/>
                  </a:cubicBezTo>
                  <a:cubicBezTo>
                    <a:pt x="299" y="10"/>
                    <a:pt x="364" y="9"/>
                    <a:pt x="417" y="8"/>
                  </a:cubicBezTo>
                  <a:cubicBezTo>
                    <a:pt x="470" y="7"/>
                    <a:pt x="499" y="0"/>
                    <a:pt x="551" y="3"/>
                  </a:cubicBezTo>
                  <a:cubicBezTo>
                    <a:pt x="603" y="6"/>
                    <a:pt x="665" y="16"/>
                    <a:pt x="728" y="27"/>
                  </a:cubicBezTo>
                </a:path>
              </a:pathLst>
            </a:custGeom>
            <a:noFill/>
            <a:ln w="127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87" name="Group 153"/>
            <p:cNvGrpSpPr>
              <a:grpSpLocks/>
            </p:cNvGrpSpPr>
            <p:nvPr/>
          </p:nvGrpSpPr>
          <p:grpSpPr bwMode="auto">
            <a:xfrm>
              <a:off x="5566" y="3161"/>
              <a:ext cx="206" cy="192"/>
              <a:chOff x="1768" y="3755"/>
              <a:chExt cx="206" cy="192"/>
            </a:xfrm>
          </p:grpSpPr>
          <p:sp>
            <p:nvSpPr>
              <p:cNvPr id="20591" name="Oval 154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2" name="Rectangle 155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0588" name="Group 156"/>
            <p:cNvGrpSpPr>
              <a:grpSpLocks/>
            </p:cNvGrpSpPr>
            <p:nvPr/>
          </p:nvGrpSpPr>
          <p:grpSpPr bwMode="auto">
            <a:xfrm>
              <a:off x="5566" y="3397"/>
              <a:ext cx="206" cy="192"/>
              <a:chOff x="2621" y="2303"/>
              <a:chExt cx="206" cy="192"/>
            </a:xfrm>
          </p:grpSpPr>
          <p:sp>
            <p:nvSpPr>
              <p:cNvPr id="20589" name="Oval 157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0" name="Rectangle 158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21" name="Group 159"/>
          <p:cNvGrpSpPr>
            <a:grpSpLocks/>
          </p:cNvGrpSpPr>
          <p:nvPr/>
        </p:nvGrpSpPr>
        <p:grpSpPr bwMode="auto">
          <a:xfrm>
            <a:off x="434975" y="1808163"/>
            <a:ext cx="327025" cy="304800"/>
            <a:chOff x="1768" y="3755"/>
            <a:chExt cx="206" cy="192"/>
          </a:xfrm>
        </p:grpSpPr>
        <p:sp>
          <p:nvSpPr>
            <p:cNvPr id="20573" name="Oval 160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4" name="Rectangle 161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2" name="Group 162"/>
          <p:cNvGrpSpPr>
            <a:grpSpLocks/>
          </p:cNvGrpSpPr>
          <p:nvPr/>
        </p:nvGrpSpPr>
        <p:grpSpPr bwMode="auto">
          <a:xfrm>
            <a:off x="434975" y="1420813"/>
            <a:ext cx="327025" cy="304800"/>
            <a:chOff x="2621" y="2303"/>
            <a:chExt cx="206" cy="192"/>
          </a:xfrm>
        </p:grpSpPr>
        <p:sp>
          <p:nvSpPr>
            <p:cNvPr id="20571" name="Oval 163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2" name="Rectangle 164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3" name="Group 165"/>
          <p:cNvGrpSpPr>
            <a:grpSpLocks/>
          </p:cNvGrpSpPr>
          <p:nvPr/>
        </p:nvGrpSpPr>
        <p:grpSpPr bwMode="auto">
          <a:xfrm>
            <a:off x="8836025" y="1362075"/>
            <a:ext cx="327025" cy="304800"/>
            <a:chOff x="1768" y="3755"/>
            <a:chExt cx="206" cy="192"/>
          </a:xfrm>
        </p:grpSpPr>
        <p:sp>
          <p:nvSpPr>
            <p:cNvPr id="20569" name="Oval 166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0" name="Rectangle 167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4" name="Group 168"/>
          <p:cNvGrpSpPr>
            <a:grpSpLocks/>
          </p:cNvGrpSpPr>
          <p:nvPr/>
        </p:nvGrpSpPr>
        <p:grpSpPr bwMode="auto">
          <a:xfrm>
            <a:off x="8836025" y="1738313"/>
            <a:ext cx="327025" cy="304800"/>
            <a:chOff x="2621" y="2303"/>
            <a:chExt cx="206" cy="192"/>
          </a:xfrm>
        </p:grpSpPr>
        <p:sp>
          <p:nvSpPr>
            <p:cNvPr id="20567" name="Oval 169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8" name="Rectangle 170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5" name="Group 171"/>
          <p:cNvGrpSpPr>
            <a:grpSpLocks/>
          </p:cNvGrpSpPr>
          <p:nvPr/>
        </p:nvGrpSpPr>
        <p:grpSpPr bwMode="auto">
          <a:xfrm>
            <a:off x="7521575" y="4805363"/>
            <a:ext cx="1328738" cy="479425"/>
            <a:chOff x="4738" y="3027"/>
            <a:chExt cx="837" cy="302"/>
          </a:xfrm>
        </p:grpSpPr>
        <p:sp>
          <p:nvSpPr>
            <p:cNvPr id="20565" name="AutoShape 172"/>
            <p:cNvSpPr>
              <a:spLocks noChangeArrowheads="1"/>
            </p:cNvSpPr>
            <p:nvPr/>
          </p:nvSpPr>
          <p:spPr bwMode="auto">
            <a:xfrm>
              <a:off x="4738" y="3027"/>
              <a:ext cx="837" cy="270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>
                  <a:solidFill>
                    <a:srgbClr val="CC0000"/>
                  </a:solidFill>
                </a:rPr>
                <a:t>growing </a:t>
              </a:r>
            </a:p>
            <a:p>
              <a:pPr>
                <a:lnSpc>
                  <a:spcPct val="90000"/>
                </a:lnSpc>
              </a:pPr>
              <a:r>
                <a:rPr lang="en-US" sz="1400" b="1">
                  <a:solidFill>
                    <a:srgbClr val="CC0000"/>
                  </a:solidFill>
                </a:rPr>
                <a:t>replication fork</a:t>
              </a:r>
              <a:endParaRPr lang="en-US" sz="1800" b="1">
                <a:solidFill>
                  <a:srgbClr val="CC0000"/>
                </a:solidFill>
              </a:endParaRPr>
            </a:p>
          </p:txBody>
        </p:sp>
        <p:sp>
          <p:nvSpPr>
            <p:cNvPr id="20566" name="Line 173"/>
            <p:cNvSpPr>
              <a:spLocks noChangeShapeType="1"/>
            </p:cNvSpPr>
            <p:nvPr/>
          </p:nvSpPr>
          <p:spPr bwMode="auto">
            <a:xfrm>
              <a:off x="4749" y="3329"/>
              <a:ext cx="665" cy="0"/>
            </a:xfrm>
            <a:prstGeom prst="line">
              <a:avLst/>
            </a:prstGeom>
            <a:noFill/>
            <a:ln w="101600">
              <a:solidFill>
                <a:srgbClr val="CC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" name="Group 174"/>
          <p:cNvGrpSpPr>
            <a:grpSpLocks/>
          </p:cNvGrpSpPr>
          <p:nvPr/>
        </p:nvGrpSpPr>
        <p:grpSpPr bwMode="auto">
          <a:xfrm>
            <a:off x="1622425" y="5130800"/>
            <a:ext cx="1393825" cy="447675"/>
            <a:chOff x="1022" y="3232"/>
            <a:chExt cx="878" cy="282"/>
          </a:xfrm>
        </p:grpSpPr>
        <p:sp>
          <p:nvSpPr>
            <p:cNvPr id="20563" name="AutoShape 175"/>
            <p:cNvSpPr>
              <a:spLocks noChangeArrowheads="1"/>
            </p:cNvSpPr>
            <p:nvPr/>
          </p:nvSpPr>
          <p:spPr bwMode="auto">
            <a:xfrm>
              <a:off x="1063" y="3244"/>
              <a:ext cx="837" cy="270"/>
            </a:xfrm>
            <a:prstGeom prst="roundRect">
              <a:avLst>
                <a:gd name="adj" fmla="val 16667"/>
              </a:avLst>
            </a:prstGeom>
            <a:solidFill>
              <a:schemeClr val="bg1">
                <a:alpha val="7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>
                  <a:solidFill>
                    <a:srgbClr val="CC0000"/>
                  </a:solidFill>
                </a:rPr>
                <a:t>growing </a:t>
              </a:r>
            </a:p>
            <a:p>
              <a:pPr>
                <a:lnSpc>
                  <a:spcPct val="90000"/>
                </a:lnSpc>
              </a:pPr>
              <a:r>
                <a:rPr lang="en-US" sz="1400" b="1">
                  <a:solidFill>
                    <a:srgbClr val="CC0000"/>
                  </a:solidFill>
                </a:rPr>
                <a:t>replication fork</a:t>
              </a:r>
              <a:endParaRPr lang="en-US" sz="1800" b="1">
                <a:solidFill>
                  <a:srgbClr val="CC0000"/>
                </a:solidFill>
              </a:endParaRPr>
            </a:p>
          </p:txBody>
        </p:sp>
        <p:sp>
          <p:nvSpPr>
            <p:cNvPr id="20564" name="Line 176"/>
            <p:cNvSpPr>
              <a:spLocks noChangeShapeType="1"/>
            </p:cNvSpPr>
            <p:nvPr/>
          </p:nvSpPr>
          <p:spPr bwMode="auto">
            <a:xfrm flipH="1">
              <a:off x="1022" y="3232"/>
              <a:ext cx="665" cy="0"/>
            </a:xfrm>
            <a:prstGeom prst="line">
              <a:avLst/>
            </a:prstGeom>
            <a:noFill/>
            <a:ln w="101600">
              <a:solidFill>
                <a:srgbClr val="CC0000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3873" name="Freeform 177"/>
          <p:cNvSpPr>
            <a:spLocks/>
          </p:cNvSpPr>
          <p:nvPr/>
        </p:nvSpPr>
        <p:spPr bwMode="auto">
          <a:xfrm>
            <a:off x="5226050" y="2820988"/>
            <a:ext cx="760413" cy="266700"/>
          </a:xfrm>
          <a:custGeom>
            <a:avLst/>
            <a:gdLst>
              <a:gd name="T0" fmla="*/ 0 w 479"/>
              <a:gd name="T1" fmla="*/ 0 h 168"/>
              <a:gd name="T2" fmla="*/ 124 w 479"/>
              <a:gd name="T3" fmla="*/ 34 h 168"/>
              <a:gd name="T4" fmla="*/ 292 w 479"/>
              <a:gd name="T5" fmla="*/ 110 h 168"/>
              <a:gd name="T6" fmla="*/ 479 w 479"/>
              <a:gd name="T7" fmla="*/ 168 h 168"/>
              <a:gd name="T8" fmla="*/ 0 60000 65536"/>
              <a:gd name="T9" fmla="*/ 0 60000 65536"/>
              <a:gd name="T10" fmla="*/ 0 60000 65536"/>
              <a:gd name="T11" fmla="*/ 0 60000 65536"/>
              <a:gd name="T12" fmla="*/ 0 w 479"/>
              <a:gd name="T13" fmla="*/ 0 h 168"/>
              <a:gd name="T14" fmla="*/ 479 w 479"/>
              <a:gd name="T15" fmla="*/ 168 h 1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79" h="168">
                <a:moveTo>
                  <a:pt x="0" y="0"/>
                </a:moveTo>
                <a:cubicBezTo>
                  <a:pt x="37" y="8"/>
                  <a:pt x="75" y="16"/>
                  <a:pt x="124" y="34"/>
                </a:cubicBezTo>
                <a:cubicBezTo>
                  <a:pt x="173" y="52"/>
                  <a:pt x="233" y="88"/>
                  <a:pt x="292" y="110"/>
                </a:cubicBezTo>
                <a:cubicBezTo>
                  <a:pt x="351" y="132"/>
                  <a:pt x="415" y="150"/>
                  <a:pt x="479" y="168"/>
                </a:cubicBezTo>
              </a:path>
            </a:pathLst>
          </a:custGeom>
          <a:noFill/>
          <a:ln w="177800" cap="flat" cmpd="sng">
            <a:solidFill>
              <a:schemeClr val="hlink"/>
            </a:solidFill>
            <a:prstDash val="solid"/>
            <a:round/>
            <a:headEnd/>
            <a:tailEnd type="stealth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" name="Group 178"/>
          <p:cNvGrpSpPr>
            <a:grpSpLocks/>
          </p:cNvGrpSpPr>
          <p:nvPr/>
        </p:nvGrpSpPr>
        <p:grpSpPr bwMode="auto">
          <a:xfrm>
            <a:off x="5151438" y="2695575"/>
            <a:ext cx="327025" cy="304800"/>
            <a:chOff x="1768" y="3755"/>
            <a:chExt cx="206" cy="192"/>
          </a:xfrm>
        </p:grpSpPr>
        <p:sp>
          <p:nvSpPr>
            <p:cNvPr id="20561" name="Oval 179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2" name="Rectangle 180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sp>
        <p:nvSpPr>
          <p:cNvPr id="413877" name="Line 181"/>
          <p:cNvSpPr>
            <a:spLocks noChangeShapeType="1"/>
          </p:cNvSpPr>
          <p:nvPr/>
        </p:nvSpPr>
        <p:spPr bwMode="auto">
          <a:xfrm>
            <a:off x="5911850" y="3114675"/>
            <a:ext cx="989013" cy="212725"/>
          </a:xfrm>
          <a:prstGeom prst="line">
            <a:avLst/>
          </a:prstGeom>
          <a:noFill/>
          <a:ln w="101600">
            <a:solidFill>
              <a:srgbClr val="CC00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" name="Group 182"/>
          <p:cNvGrpSpPr>
            <a:grpSpLocks/>
          </p:cNvGrpSpPr>
          <p:nvPr/>
        </p:nvGrpSpPr>
        <p:grpSpPr bwMode="auto">
          <a:xfrm>
            <a:off x="5635625" y="3079750"/>
            <a:ext cx="595313" cy="304800"/>
            <a:chOff x="3550" y="1940"/>
            <a:chExt cx="375" cy="192"/>
          </a:xfrm>
        </p:grpSpPr>
        <p:sp>
          <p:nvSpPr>
            <p:cNvPr id="20557" name="Freeform 183"/>
            <p:cNvSpPr>
              <a:spLocks/>
            </p:cNvSpPr>
            <p:nvPr/>
          </p:nvSpPr>
          <p:spPr bwMode="auto">
            <a:xfrm>
              <a:off x="3550" y="2026"/>
              <a:ext cx="254" cy="53"/>
            </a:xfrm>
            <a:custGeom>
              <a:avLst/>
              <a:gdLst>
                <a:gd name="T0" fmla="*/ 254 w 254"/>
                <a:gd name="T1" fmla="*/ 0 h 53"/>
                <a:gd name="T2" fmla="*/ 0 w 254"/>
                <a:gd name="T3" fmla="*/ 53 h 53"/>
                <a:gd name="T4" fmla="*/ 0 60000 65536"/>
                <a:gd name="T5" fmla="*/ 0 60000 65536"/>
                <a:gd name="T6" fmla="*/ 0 w 254"/>
                <a:gd name="T7" fmla="*/ 0 h 53"/>
                <a:gd name="T8" fmla="*/ 254 w 254"/>
                <a:gd name="T9" fmla="*/ 53 h 5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4" h="53">
                  <a:moveTo>
                    <a:pt x="254" y="0"/>
                  </a:moveTo>
                  <a:cubicBezTo>
                    <a:pt x="254" y="0"/>
                    <a:pt x="127" y="26"/>
                    <a:pt x="0" y="53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58" name="Group 184"/>
            <p:cNvGrpSpPr>
              <a:grpSpLocks/>
            </p:cNvGrpSpPr>
            <p:nvPr/>
          </p:nvGrpSpPr>
          <p:grpSpPr bwMode="auto">
            <a:xfrm>
              <a:off x="3719" y="1940"/>
              <a:ext cx="206" cy="192"/>
              <a:chOff x="1768" y="3755"/>
              <a:chExt cx="206" cy="192"/>
            </a:xfrm>
          </p:grpSpPr>
          <p:sp>
            <p:nvSpPr>
              <p:cNvPr id="20559" name="Oval 185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60" name="Rectangle 186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30" name="Group 187"/>
          <p:cNvGrpSpPr>
            <a:grpSpLocks/>
          </p:cNvGrpSpPr>
          <p:nvPr/>
        </p:nvGrpSpPr>
        <p:grpSpPr bwMode="auto">
          <a:xfrm>
            <a:off x="5832475" y="5854700"/>
            <a:ext cx="869950" cy="304800"/>
            <a:chOff x="3674" y="3688"/>
            <a:chExt cx="548" cy="192"/>
          </a:xfrm>
        </p:grpSpPr>
        <p:sp>
          <p:nvSpPr>
            <p:cNvPr id="20553" name="Freeform 188"/>
            <p:cNvSpPr>
              <a:spLocks/>
            </p:cNvSpPr>
            <p:nvPr/>
          </p:nvSpPr>
          <p:spPr bwMode="auto">
            <a:xfrm>
              <a:off x="3674" y="3761"/>
              <a:ext cx="513" cy="96"/>
            </a:xfrm>
            <a:custGeom>
              <a:avLst/>
              <a:gdLst>
                <a:gd name="T0" fmla="*/ 513 w 513"/>
                <a:gd name="T1" fmla="*/ 0 h 96"/>
                <a:gd name="T2" fmla="*/ 221 w 513"/>
                <a:gd name="T3" fmla="*/ 72 h 96"/>
                <a:gd name="T4" fmla="*/ 0 w 513"/>
                <a:gd name="T5" fmla="*/ 96 h 96"/>
                <a:gd name="T6" fmla="*/ 0 60000 65536"/>
                <a:gd name="T7" fmla="*/ 0 60000 65536"/>
                <a:gd name="T8" fmla="*/ 0 60000 65536"/>
                <a:gd name="T9" fmla="*/ 0 w 513"/>
                <a:gd name="T10" fmla="*/ 0 h 96"/>
                <a:gd name="T11" fmla="*/ 513 w 513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13" h="96">
                  <a:moveTo>
                    <a:pt x="513" y="0"/>
                  </a:moveTo>
                  <a:cubicBezTo>
                    <a:pt x="409" y="28"/>
                    <a:pt x="306" y="56"/>
                    <a:pt x="221" y="72"/>
                  </a:cubicBezTo>
                  <a:cubicBezTo>
                    <a:pt x="136" y="88"/>
                    <a:pt x="68" y="92"/>
                    <a:pt x="0" y="96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54" name="Group 189"/>
            <p:cNvGrpSpPr>
              <a:grpSpLocks/>
            </p:cNvGrpSpPr>
            <p:nvPr/>
          </p:nvGrpSpPr>
          <p:grpSpPr bwMode="auto">
            <a:xfrm>
              <a:off x="4016" y="3688"/>
              <a:ext cx="206" cy="192"/>
              <a:chOff x="1768" y="3755"/>
              <a:chExt cx="206" cy="192"/>
            </a:xfrm>
          </p:grpSpPr>
          <p:sp>
            <p:nvSpPr>
              <p:cNvPr id="20555" name="Oval 190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56" name="Rectangle 191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413750" name="Group 192"/>
          <p:cNvGrpSpPr>
            <a:grpSpLocks/>
          </p:cNvGrpSpPr>
          <p:nvPr/>
        </p:nvGrpSpPr>
        <p:grpSpPr bwMode="auto">
          <a:xfrm>
            <a:off x="6653213" y="5378450"/>
            <a:ext cx="882650" cy="357188"/>
            <a:chOff x="4191" y="3388"/>
            <a:chExt cx="556" cy="225"/>
          </a:xfrm>
        </p:grpSpPr>
        <p:sp>
          <p:nvSpPr>
            <p:cNvPr id="20549" name="Freeform 193"/>
            <p:cNvSpPr>
              <a:spLocks/>
            </p:cNvSpPr>
            <p:nvPr/>
          </p:nvSpPr>
          <p:spPr bwMode="auto">
            <a:xfrm rot="-891758">
              <a:off x="4191" y="3517"/>
              <a:ext cx="513" cy="96"/>
            </a:xfrm>
            <a:custGeom>
              <a:avLst/>
              <a:gdLst>
                <a:gd name="T0" fmla="*/ 513 w 513"/>
                <a:gd name="T1" fmla="*/ 0 h 96"/>
                <a:gd name="T2" fmla="*/ 221 w 513"/>
                <a:gd name="T3" fmla="*/ 72 h 96"/>
                <a:gd name="T4" fmla="*/ 0 w 513"/>
                <a:gd name="T5" fmla="*/ 96 h 96"/>
                <a:gd name="T6" fmla="*/ 0 60000 65536"/>
                <a:gd name="T7" fmla="*/ 0 60000 65536"/>
                <a:gd name="T8" fmla="*/ 0 60000 65536"/>
                <a:gd name="T9" fmla="*/ 0 w 513"/>
                <a:gd name="T10" fmla="*/ 0 h 96"/>
                <a:gd name="T11" fmla="*/ 513 w 513"/>
                <a:gd name="T12" fmla="*/ 96 h 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13" h="96">
                  <a:moveTo>
                    <a:pt x="513" y="0"/>
                  </a:moveTo>
                  <a:cubicBezTo>
                    <a:pt x="409" y="28"/>
                    <a:pt x="306" y="56"/>
                    <a:pt x="221" y="72"/>
                  </a:cubicBezTo>
                  <a:cubicBezTo>
                    <a:pt x="136" y="88"/>
                    <a:pt x="68" y="92"/>
                    <a:pt x="0" y="96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50" name="Group 194"/>
            <p:cNvGrpSpPr>
              <a:grpSpLocks/>
            </p:cNvGrpSpPr>
            <p:nvPr/>
          </p:nvGrpSpPr>
          <p:grpSpPr bwMode="auto">
            <a:xfrm>
              <a:off x="4541" y="3388"/>
              <a:ext cx="206" cy="192"/>
              <a:chOff x="1768" y="3755"/>
              <a:chExt cx="206" cy="192"/>
            </a:xfrm>
          </p:grpSpPr>
          <p:sp>
            <p:nvSpPr>
              <p:cNvPr id="20551" name="Oval 195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52" name="Rectangle 196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413790" name="Group 197"/>
          <p:cNvGrpSpPr>
            <a:grpSpLocks/>
          </p:cNvGrpSpPr>
          <p:nvPr/>
        </p:nvGrpSpPr>
        <p:grpSpPr bwMode="auto">
          <a:xfrm>
            <a:off x="5151438" y="3151188"/>
            <a:ext cx="617537" cy="304800"/>
            <a:chOff x="3245" y="1985"/>
            <a:chExt cx="389" cy="192"/>
          </a:xfrm>
        </p:grpSpPr>
        <p:sp>
          <p:nvSpPr>
            <p:cNvPr id="20545" name="Freeform 198"/>
            <p:cNvSpPr>
              <a:spLocks/>
            </p:cNvSpPr>
            <p:nvPr/>
          </p:nvSpPr>
          <p:spPr bwMode="auto">
            <a:xfrm>
              <a:off x="3245" y="2074"/>
              <a:ext cx="254" cy="53"/>
            </a:xfrm>
            <a:custGeom>
              <a:avLst/>
              <a:gdLst>
                <a:gd name="T0" fmla="*/ 254 w 254"/>
                <a:gd name="T1" fmla="*/ 0 h 53"/>
                <a:gd name="T2" fmla="*/ 0 w 254"/>
                <a:gd name="T3" fmla="*/ 53 h 53"/>
                <a:gd name="T4" fmla="*/ 0 60000 65536"/>
                <a:gd name="T5" fmla="*/ 0 60000 65536"/>
                <a:gd name="T6" fmla="*/ 0 w 254"/>
                <a:gd name="T7" fmla="*/ 0 h 53"/>
                <a:gd name="T8" fmla="*/ 254 w 254"/>
                <a:gd name="T9" fmla="*/ 53 h 5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4" h="53">
                  <a:moveTo>
                    <a:pt x="254" y="0"/>
                  </a:moveTo>
                  <a:cubicBezTo>
                    <a:pt x="254" y="0"/>
                    <a:pt x="127" y="26"/>
                    <a:pt x="0" y="53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46" name="Group 199"/>
            <p:cNvGrpSpPr>
              <a:grpSpLocks/>
            </p:cNvGrpSpPr>
            <p:nvPr/>
          </p:nvGrpSpPr>
          <p:grpSpPr bwMode="auto">
            <a:xfrm>
              <a:off x="3428" y="1985"/>
              <a:ext cx="206" cy="192"/>
              <a:chOff x="1768" y="3755"/>
              <a:chExt cx="206" cy="192"/>
            </a:xfrm>
          </p:grpSpPr>
          <p:sp>
            <p:nvSpPr>
              <p:cNvPr id="20547" name="Oval 200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48" name="Rectangle 201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413796" name="Group 202"/>
          <p:cNvGrpSpPr>
            <a:grpSpLocks/>
          </p:cNvGrpSpPr>
          <p:nvPr/>
        </p:nvGrpSpPr>
        <p:grpSpPr bwMode="auto">
          <a:xfrm>
            <a:off x="5646738" y="2890838"/>
            <a:ext cx="327025" cy="304800"/>
            <a:chOff x="2621" y="2303"/>
            <a:chExt cx="206" cy="192"/>
          </a:xfrm>
        </p:grpSpPr>
        <p:sp>
          <p:nvSpPr>
            <p:cNvPr id="20543" name="Oval 203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44" name="Rectangle 204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413799" name="Group 205"/>
          <p:cNvGrpSpPr>
            <a:grpSpLocks/>
          </p:cNvGrpSpPr>
          <p:nvPr/>
        </p:nvGrpSpPr>
        <p:grpSpPr bwMode="auto">
          <a:xfrm>
            <a:off x="4886325" y="3221038"/>
            <a:ext cx="327025" cy="304800"/>
            <a:chOff x="2621" y="2303"/>
            <a:chExt cx="206" cy="192"/>
          </a:xfrm>
        </p:grpSpPr>
        <p:sp>
          <p:nvSpPr>
            <p:cNvPr id="20541" name="Oval 206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42" name="Rectangle 207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413809" name="Group 208"/>
          <p:cNvGrpSpPr>
            <a:grpSpLocks/>
          </p:cNvGrpSpPr>
          <p:nvPr/>
        </p:nvGrpSpPr>
        <p:grpSpPr bwMode="auto">
          <a:xfrm>
            <a:off x="4835525" y="5986463"/>
            <a:ext cx="1035050" cy="304800"/>
            <a:chOff x="2980" y="3771"/>
            <a:chExt cx="652" cy="192"/>
          </a:xfrm>
        </p:grpSpPr>
        <p:sp>
          <p:nvSpPr>
            <p:cNvPr id="20537" name="Freeform 209"/>
            <p:cNvSpPr>
              <a:spLocks/>
            </p:cNvSpPr>
            <p:nvPr/>
          </p:nvSpPr>
          <p:spPr bwMode="auto">
            <a:xfrm>
              <a:off x="2980" y="3835"/>
              <a:ext cx="614" cy="30"/>
            </a:xfrm>
            <a:custGeom>
              <a:avLst/>
              <a:gdLst>
                <a:gd name="T0" fmla="*/ 614 w 614"/>
                <a:gd name="T1" fmla="*/ 28 h 30"/>
                <a:gd name="T2" fmla="*/ 361 w 614"/>
                <a:gd name="T3" fmla="*/ 28 h 30"/>
                <a:gd name="T4" fmla="*/ 198 w 614"/>
                <a:gd name="T5" fmla="*/ 17 h 30"/>
                <a:gd name="T6" fmla="*/ 0 w 614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4"/>
                <a:gd name="T13" fmla="*/ 0 h 30"/>
                <a:gd name="T14" fmla="*/ 614 w 614"/>
                <a:gd name="T15" fmla="*/ 30 h 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4" h="30">
                  <a:moveTo>
                    <a:pt x="614" y="28"/>
                  </a:moveTo>
                  <a:cubicBezTo>
                    <a:pt x="522" y="29"/>
                    <a:pt x="430" y="30"/>
                    <a:pt x="361" y="28"/>
                  </a:cubicBezTo>
                  <a:cubicBezTo>
                    <a:pt x="292" y="26"/>
                    <a:pt x="258" y="22"/>
                    <a:pt x="198" y="17"/>
                  </a:cubicBezTo>
                  <a:cubicBezTo>
                    <a:pt x="138" y="12"/>
                    <a:pt x="33" y="3"/>
                    <a:pt x="0" y="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38" name="Group 210"/>
            <p:cNvGrpSpPr>
              <a:grpSpLocks/>
            </p:cNvGrpSpPr>
            <p:nvPr/>
          </p:nvGrpSpPr>
          <p:grpSpPr bwMode="auto">
            <a:xfrm>
              <a:off x="3426" y="3771"/>
              <a:ext cx="206" cy="192"/>
              <a:chOff x="1768" y="3755"/>
              <a:chExt cx="206" cy="192"/>
            </a:xfrm>
          </p:grpSpPr>
          <p:sp>
            <p:nvSpPr>
              <p:cNvPr id="20539" name="Oval 211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40" name="Rectangle 212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413814" name="Group 213"/>
          <p:cNvGrpSpPr>
            <a:grpSpLocks/>
          </p:cNvGrpSpPr>
          <p:nvPr/>
        </p:nvGrpSpPr>
        <p:grpSpPr bwMode="auto">
          <a:xfrm>
            <a:off x="2684463" y="4646613"/>
            <a:ext cx="1003300" cy="473075"/>
            <a:chOff x="1691" y="2927"/>
            <a:chExt cx="632" cy="298"/>
          </a:xfrm>
        </p:grpSpPr>
        <p:sp>
          <p:nvSpPr>
            <p:cNvPr id="20533" name="Freeform 214"/>
            <p:cNvSpPr>
              <a:spLocks/>
            </p:cNvSpPr>
            <p:nvPr/>
          </p:nvSpPr>
          <p:spPr bwMode="auto">
            <a:xfrm>
              <a:off x="1739" y="2927"/>
              <a:ext cx="584" cy="206"/>
            </a:xfrm>
            <a:custGeom>
              <a:avLst/>
              <a:gdLst>
                <a:gd name="T0" fmla="*/ 0 w 584"/>
                <a:gd name="T1" fmla="*/ 206 h 206"/>
                <a:gd name="T2" fmla="*/ 311 w 584"/>
                <a:gd name="T3" fmla="*/ 82 h 206"/>
                <a:gd name="T4" fmla="*/ 584 w 584"/>
                <a:gd name="T5" fmla="*/ 0 h 206"/>
                <a:gd name="T6" fmla="*/ 0 60000 65536"/>
                <a:gd name="T7" fmla="*/ 0 60000 65536"/>
                <a:gd name="T8" fmla="*/ 0 60000 65536"/>
                <a:gd name="T9" fmla="*/ 0 w 584"/>
                <a:gd name="T10" fmla="*/ 0 h 206"/>
                <a:gd name="T11" fmla="*/ 584 w 584"/>
                <a:gd name="T12" fmla="*/ 206 h 2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84" h="206">
                  <a:moveTo>
                    <a:pt x="0" y="206"/>
                  </a:moveTo>
                  <a:cubicBezTo>
                    <a:pt x="107" y="161"/>
                    <a:pt x="214" y="116"/>
                    <a:pt x="311" y="82"/>
                  </a:cubicBezTo>
                  <a:cubicBezTo>
                    <a:pt x="408" y="48"/>
                    <a:pt x="496" y="24"/>
                    <a:pt x="584" y="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34" name="Group 215"/>
            <p:cNvGrpSpPr>
              <a:grpSpLocks/>
            </p:cNvGrpSpPr>
            <p:nvPr/>
          </p:nvGrpSpPr>
          <p:grpSpPr bwMode="auto">
            <a:xfrm>
              <a:off x="1691" y="3033"/>
              <a:ext cx="206" cy="192"/>
              <a:chOff x="1768" y="3755"/>
              <a:chExt cx="206" cy="192"/>
            </a:xfrm>
          </p:grpSpPr>
          <p:sp>
            <p:nvSpPr>
              <p:cNvPr id="20535" name="Oval 216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36" name="Rectangle 217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sp>
        <p:nvSpPr>
          <p:cNvPr id="413914" name="AutoShape 218"/>
          <p:cNvSpPr>
            <a:spLocks noChangeArrowheads="1"/>
          </p:cNvSpPr>
          <p:nvPr/>
        </p:nvSpPr>
        <p:spPr bwMode="auto">
          <a:xfrm>
            <a:off x="3451225" y="4719638"/>
            <a:ext cx="1339850" cy="2381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pPr algn="l"/>
            <a:r>
              <a:rPr lang="en-US" sz="1400" b="1">
                <a:solidFill>
                  <a:srgbClr val="0F116A"/>
                </a:solidFill>
              </a:rPr>
              <a:t>lagging strand</a:t>
            </a:r>
          </a:p>
        </p:txBody>
      </p:sp>
      <p:grpSp>
        <p:nvGrpSpPr>
          <p:cNvPr id="413820" name="Group 219"/>
          <p:cNvGrpSpPr>
            <a:grpSpLocks/>
          </p:cNvGrpSpPr>
          <p:nvPr/>
        </p:nvGrpSpPr>
        <p:grpSpPr bwMode="auto">
          <a:xfrm>
            <a:off x="3757613" y="4395788"/>
            <a:ext cx="1163637" cy="384175"/>
            <a:chOff x="2367" y="2769"/>
            <a:chExt cx="733" cy="242"/>
          </a:xfrm>
        </p:grpSpPr>
        <p:grpSp>
          <p:nvGrpSpPr>
            <p:cNvPr id="20523" name="Group 220"/>
            <p:cNvGrpSpPr>
              <a:grpSpLocks/>
            </p:cNvGrpSpPr>
            <p:nvPr/>
          </p:nvGrpSpPr>
          <p:grpSpPr bwMode="auto">
            <a:xfrm>
              <a:off x="2367" y="2819"/>
              <a:ext cx="733" cy="192"/>
              <a:chOff x="2367" y="2819"/>
              <a:chExt cx="733" cy="192"/>
            </a:xfrm>
          </p:grpSpPr>
          <p:grpSp>
            <p:nvGrpSpPr>
              <p:cNvPr id="20527" name="Group 221"/>
              <p:cNvGrpSpPr>
                <a:grpSpLocks/>
              </p:cNvGrpSpPr>
              <p:nvPr/>
            </p:nvGrpSpPr>
            <p:grpSpPr bwMode="auto">
              <a:xfrm>
                <a:off x="2410" y="2825"/>
                <a:ext cx="690" cy="107"/>
                <a:chOff x="2410" y="2825"/>
                <a:chExt cx="690" cy="107"/>
              </a:xfrm>
            </p:grpSpPr>
            <p:sp>
              <p:nvSpPr>
                <p:cNvPr id="20531" name="Freeform 222"/>
                <p:cNvSpPr>
                  <a:spLocks/>
                </p:cNvSpPr>
                <p:nvPr/>
              </p:nvSpPr>
              <p:spPr bwMode="auto">
                <a:xfrm>
                  <a:off x="2410" y="2851"/>
                  <a:ext cx="690" cy="81"/>
                </a:xfrm>
                <a:custGeom>
                  <a:avLst/>
                  <a:gdLst>
                    <a:gd name="T0" fmla="*/ 0 w 690"/>
                    <a:gd name="T1" fmla="*/ 81 h 81"/>
                    <a:gd name="T2" fmla="*/ 297 w 690"/>
                    <a:gd name="T3" fmla="*/ 19 h 81"/>
                    <a:gd name="T4" fmla="*/ 690 w 690"/>
                    <a:gd name="T5" fmla="*/ 0 h 81"/>
                    <a:gd name="T6" fmla="*/ 0 60000 65536"/>
                    <a:gd name="T7" fmla="*/ 0 60000 65536"/>
                    <a:gd name="T8" fmla="*/ 0 60000 65536"/>
                    <a:gd name="T9" fmla="*/ 0 w 690"/>
                    <a:gd name="T10" fmla="*/ 0 h 81"/>
                    <a:gd name="T11" fmla="*/ 690 w 690"/>
                    <a:gd name="T12" fmla="*/ 81 h 8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690" h="81">
                      <a:moveTo>
                        <a:pt x="0" y="81"/>
                      </a:moveTo>
                      <a:cubicBezTo>
                        <a:pt x="91" y="56"/>
                        <a:pt x="182" y="32"/>
                        <a:pt x="297" y="19"/>
                      </a:cubicBezTo>
                      <a:cubicBezTo>
                        <a:pt x="412" y="6"/>
                        <a:pt x="551" y="3"/>
                        <a:pt x="690" y="0"/>
                      </a:cubicBezTo>
                    </a:path>
                  </a:pathLst>
                </a:custGeom>
                <a:noFill/>
                <a:ln w="177800" cap="flat" cmpd="sng">
                  <a:solidFill>
                    <a:schemeClr val="hlink"/>
                  </a:solidFill>
                  <a:prstDash val="solid"/>
                  <a:round/>
                  <a:headEnd/>
                  <a:tailEnd type="stealth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32" name="Rectangle 223"/>
                <p:cNvSpPr>
                  <a:spLocks noChangeArrowheads="1"/>
                </p:cNvSpPr>
                <p:nvPr/>
              </p:nvSpPr>
              <p:spPr bwMode="auto">
                <a:xfrm>
                  <a:off x="2858" y="2825"/>
                  <a:ext cx="83" cy="67"/>
                </a:xfrm>
                <a:prstGeom prst="rect">
                  <a:avLst/>
                </a:pr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528" name="Group 224"/>
              <p:cNvGrpSpPr>
                <a:grpSpLocks/>
              </p:cNvGrpSpPr>
              <p:nvPr/>
            </p:nvGrpSpPr>
            <p:grpSpPr bwMode="auto">
              <a:xfrm>
                <a:off x="2367" y="2819"/>
                <a:ext cx="206" cy="192"/>
                <a:chOff x="1768" y="3755"/>
                <a:chExt cx="206" cy="192"/>
              </a:xfrm>
            </p:grpSpPr>
            <p:sp>
              <p:nvSpPr>
                <p:cNvPr id="20529" name="Oval 225"/>
                <p:cNvSpPr>
                  <a:spLocks noChangeArrowheads="1"/>
                </p:cNvSpPr>
                <p:nvPr/>
              </p:nvSpPr>
              <p:spPr bwMode="auto">
                <a:xfrm>
                  <a:off x="1792" y="3775"/>
                  <a:ext cx="134" cy="134"/>
                </a:xfrm>
                <a:prstGeom prst="ellipse">
                  <a:avLst/>
                </a:prstGeom>
                <a:solidFill>
                  <a:srgbClr val="008040"/>
                </a:soli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30" name="Rectangle 226"/>
                <p:cNvSpPr>
                  <a:spLocks noChangeArrowheads="1"/>
                </p:cNvSpPr>
                <p:nvPr/>
              </p:nvSpPr>
              <p:spPr bwMode="auto">
                <a:xfrm>
                  <a:off x="1768" y="3755"/>
                  <a:ext cx="206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1400" b="1">
                      <a:solidFill>
                        <a:schemeClr val="bg1"/>
                      </a:solidFill>
                    </a:rPr>
                    <a:t>5</a:t>
                  </a:r>
                  <a:r>
                    <a:rPr lang="en-US" sz="1400" b="1">
                      <a:solidFill>
                        <a:schemeClr val="bg1"/>
                      </a:solidFill>
                      <a:sym typeface="Symbol" pitchFamily="-93" charset="2"/>
                    </a:rPr>
                    <a:t></a:t>
                  </a:r>
                </a:p>
              </p:txBody>
            </p:sp>
          </p:grpSp>
        </p:grpSp>
        <p:grpSp>
          <p:nvGrpSpPr>
            <p:cNvPr id="20524" name="Group 227"/>
            <p:cNvGrpSpPr>
              <a:grpSpLocks/>
            </p:cNvGrpSpPr>
            <p:nvPr/>
          </p:nvGrpSpPr>
          <p:grpSpPr bwMode="auto">
            <a:xfrm>
              <a:off x="2824" y="2769"/>
              <a:ext cx="206" cy="192"/>
              <a:chOff x="2621" y="2303"/>
              <a:chExt cx="206" cy="192"/>
            </a:xfrm>
          </p:grpSpPr>
          <p:sp>
            <p:nvSpPr>
              <p:cNvPr id="20525" name="Oval 228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26" name="Rectangle 229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sp>
        <p:nvSpPr>
          <p:cNvPr id="413926" name="AutoShape 230"/>
          <p:cNvSpPr>
            <a:spLocks noChangeArrowheads="1"/>
          </p:cNvSpPr>
          <p:nvPr/>
        </p:nvSpPr>
        <p:spPr bwMode="auto">
          <a:xfrm rot="5400000">
            <a:off x="405606" y="2142332"/>
            <a:ext cx="484187" cy="546100"/>
          </a:xfrm>
          <a:custGeom>
            <a:avLst/>
            <a:gdLst>
              <a:gd name="T0" fmla="*/ 265092 w 21600"/>
              <a:gd name="T1" fmla="*/ 0 h 21600"/>
              <a:gd name="T2" fmla="*/ 0 w 21600"/>
              <a:gd name="T3" fmla="*/ 273050 h 21600"/>
              <a:gd name="T4" fmla="*/ 265092 w 21600"/>
              <a:gd name="T5" fmla="*/ 546100 h 21600"/>
              <a:gd name="T6" fmla="*/ 484187 w 21600"/>
              <a:gd name="T7" fmla="*/ 2730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772 h 21600"/>
              <a:gd name="T14" fmla="*/ 16145 w 21600"/>
              <a:gd name="T15" fmla="*/ 168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1826" y="0"/>
                </a:moveTo>
                <a:lnTo>
                  <a:pt x="11826" y="4772"/>
                </a:lnTo>
                <a:lnTo>
                  <a:pt x="3375" y="4772"/>
                </a:lnTo>
                <a:lnTo>
                  <a:pt x="3375" y="16828"/>
                </a:lnTo>
                <a:lnTo>
                  <a:pt x="11826" y="16828"/>
                </a:lnTo>
                <a:lnTo>
                  <a:pt x="1182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772"/>
                </a:moveTo>
                <a:lnTo>
                  <a:pt x="1350" y="16828"/>
                </a:lnTo>
                <a:lnTo>
                  <a:pt x="2700" y="16828"/>
                </a:lnTo>
                <a:lnTo>
                  <a:pt x="2700" y="4772"/>
                </a:lnTo>
                <a:close/>
              </a:path>
              <a:path w="21600" h="21600">
                <a:moveTo>
                  <a:pt x="0" y="4772"/>
                </a:moveTo>
                <a:lnTo>
                  <a:pt x="0" y="16828"/>
                </a:lnTo>
                <a:lnTo>
                  <a:pt x="675" y="16828"/>
                </a:lnTo>
                <a:lnTo>
                  <a:pt x="675" y="477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927" name="AutoShape 231"/>
          <p:cNvSpPr>
            <a:spLocks noChangeArrowheads="1"/>
          </p:cNvSpPr>
          <p:nvPr/>
        </p:nvSpPr>
        <p:spPr bwMode="auto">
          <a:xfrm rot="5400000">
            <a:off x="240506" y="3818732"/>
            <a:ext cx="814387" cy="546100"/>
          </a:xfrm>
          <a:custGeom>
            <a:avLst/>
            <a:gdLst>
              <a:gd name="T0" fmla="*/ 445877 w 21600"/>
              <a:gd name="T1" fmla="*/ 0 h 21600"/>
              <a:gd name="T2" fmla="*/ 0 w 21600"/>
              <a:gd name="T3" fmla="*/ 273050 h 21600"/>
              <a:gd name="T4" fmla="*/ 445877 w 21600"/>
              <a:gd name="T5" fmla="*/ 546100 h 21600"/>
              <a:gd name="T6" fmla="*/ 814387 w 21600"/>
              <a:gd name="T7" fmla="*/ 2730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4772 h 21600"/>
              <a:gd name="T14" fmla="*/ 16145 w 21600"/>
              <a:gd name="T15" fmla="*/ 168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1826" y="0"/>
                </a:moveTo>
                <a:lnTo>
                  <a:pt x="11826" y="4772"/>
                </a:lnTo>
                <a:lnTo>
                  <a:pt x="3375" y="4772"/>
                </a:lnTo>
                <a:lnTo>
                  <a:pt x="3375" y="16828"/>
                </a:lnTo>
                <a:lnTo>
                  <a:pt x="11826" y="16828"/>
                </a:lnTo>
                <a:lnTo>
                  <a:pt x="1182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772"/>
                </a:moveTo>
                <a:lnTo>
                  <a:pt x="1350" y="16828"/>
                </a:lnTo>
                <a:lnTo>
                  <a:pt x="2700" y="16828"/>
                </a:lnTo>
                <a:lnTo>
                  <a:pt x="2700" y="4772"/>
                </a:lnTo>
                <a:close/>
              </a:path>
              <a:path w="21600" h="21600">
                <a:moveTo>
                  <a:pt x="0" y="4772"/>
                </a:moveTo>
                <a:lnTo>
                  <a:pt x="0" y="16828"/>
                </a:lnTo>
                <a:lnTo>
                  <a:pt x="675" y="16828"/>
                </a:lnTo>
                <a:lnTo>
                  <a:pt x="675" y="477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2" name="Rectangle 231"/>
          <p:cNvSpPr/>
          <p:nvPr/>
        </p:nvSpPr>
        <p:spPr bwMode="auto">
          <a:xfrm>
            <a:off x="195309" y="6248400"/>
            <a:ext cx="1296140" cy="525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13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138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138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138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37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138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137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137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1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138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13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137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138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4138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413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500"/>
                                        <p:tgtEl>
                                          <p:spTgt spid="4137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138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7" dur="500"/>
                                        <p:tgtEl>
                                          <p:spTgt spid="4138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500"/>
                                        <p:tgtEl>
                                          <p:spTgt spid="4138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413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 nodeType="clickPar">
                      <p:stCondLst>
                        <p:cond delay="indefinite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4138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4138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413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4138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4139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701" grpId="0" animBg="1"/>
      <p:bldP spid="413702" grpId="0" animBg="1"/>
      <p:bldP spid="413703" grpId="0" animBg="1"/>
      <p:bldP spid="413704" grpId="0" animBg="1"/>
      <p:bldP spid="413705" grpId="0" animBg="1"/>
      <p:bldP spid="413802" grpId="0" animBg="1"/>
      <p:bldP spid="413803" grpId="0" animBg="1"/>
      <p:bldP spid="413804" grpId="0" animBg="1" autoUpdateAnimBg="0"/>
      <p:bldP spid="413805" grpId="0" animBg="1" autoUpdateAnimBg="0"/>
      <p:bldP spid="413806" grpId="0" animBg="1" autoUpdateAnimBg="0"/>
      <p:bldP spid="413807" grpId="0" animBg="1" autoUpdateAnimBg="0"/>
      <p:bldP spid="413808" grpId="0" animBg="1"/>
      <p:bldP spid="413873" grpId="0" animBg="1"/>
      <p:bldP spid="413877" grpId="0" animBg="1"/>
      <p:bldP spid="413914" grpId="0" animBg="1" autoUpdateAnimBg="0"/>
      <p:bldP spid="413926" grpId="0" animBg="1"/>
      <p:bldP spid="4139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4875" y="4073525"/>
            <a:ext cx="2759075" cy="1428750"/>
            <a:chOff x="2970" y="2548"/>
            <a:chExt cx="1738" cy="900"/>
          </a:xfrm>
        </p:grpSpPr>
        <p:sp>
          <p:nvSpPr>
            <p:cNvPr id="21580" name="AutoShape 3"/>
            <p:cNvSpPr>
              <a:spLocks noChangeArrowheads="1"/>
            </p:cNvSpPr>
            <p:nvPr/>
          </p:nvSpPr>
          <p:spPr bwMode="auto">
            <a:xfrm>
              <a:off x="4292" y="2650"/>
              <a:ext cx="416" cy="798"/>
            </a:xfrm>
            <a:custGeom>
              <a:avLst/>
              <a:gdLst>
                <a:gd name="T0" fmla="*/ 208 w 21600"/>
                <a:gd name="T1" fmla="*/ 0 h 21600"/>
                <a:gd name="T2" fmla="*/ 61 w 21600"/>
                <a:gd name="T3" fmla="*/ 117 h 21600"/>
                <a:gd name="T4" fmla="*/ 0 w 21600"/>
                <a:gd name="T5" fmla="*/ 399 h 21600"/>
                <a:gd name="T6" fmla="*/ 61 w 21600"/>
                <a:gd name="T7" fmla="*/ 681 h 21600"/>
                <a:gd name="T8" fmla="*/ 208 w 21600"/>
                <a:gd name="T9" fmla="*/ 798 h 21600"/>
                <a:gd name="T10" fmla="*/ 355 w 21600"/>
                <a:gd name="T11" fmla="*/ 681 h 21600"/>
                <a:gd name="T12" fmla="*/ 416 w 21600"/>
                <a:gd name="T13" fmla="*/ 399 h 21600"/>
                <a:gd name="T14" fmla="*/ 355 w 21600"/>
                <a:gd name="T15" fmla="*/ 11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7 w 21600"/>
                <a:gd name="T25" fmla="*/ 3167 h 21600"/>
                <a:gd name="T26" fmla="*/ 18433 w 21600"/>
                <a:gd name="T27" fmla="*/ 18433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333399"/>
            </a:solidFill>
            <a:ln w="25400">
              <a:solidFill>
                <a:srgbClr val="000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81" name="AutoShape 4"/>
            <p:cNvSpPr>
              <a:spLocks noChangeArrowheads="1"/>
            </p:cNvSpPr>
            <p:nvPr/>
          </p:nvSpPr>
          <p:spPr bwMode="auto">
            <a:xfrm>
              <a:off x="2970" y="2548"/>
              <a:ext cx="1390" cy="193"/>
            </a:xfrm>
            <a:prstGeom prst="roundRect">
              <a:avLst>
                <a:gd name="adj" fmla="val 16667"/>
              </a:avLst>
            </a:prstGeom>
            <a:solidFill>
              <a:srgbClr val="FFC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45720" tIns="0" rIns="45720" bIns="0" anchor="ctr">
              <a:spAutoFit/>
            </a:bodyPr>
            <a:lstStyle/>
            <a:p>
              <a:r>
                <a:rPr lang="en-US" sz="1800" b="1">
                  <a:solidFill>
                    <a:srgbClr val="0F116A"/>
                  </a:solidFill>
                </a:rPr>
                <a:t>DNA polymerase III</a:t>
              </a:r>
            </a:p>
          </p:txBody>
        </p:sp>
      </p:grpSp>
      <p:sp>
        <p:nvSpPr>
          <p:cNvPr id="414725" name="Rectangle 5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46050" y="5091113"/>
            <a:ext cx="4918075" cy="1620837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charset="2"/>
              <a:buNone/>
            </a:pPr>
            <a:r>
              <a:rPr lang="en-US" sz="2600" b="1">
                <a:solidFill>
                  <a:srgbClr val="0F116A"/>
                </a:solidFill>
              </a:rPr>
              <a:t>RNA primer</a:t>
            </a:r>
          </a:p>
          <a:p>
            <a:pPr marL="403225" lvl="1" indent="-288925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b="1"/>
              <a:t>built by </a:t>
            </a:r>
            <a:r>
              <a:rPr lang="en-US" b="1" u="sng">
                <a:solidFill>
                  <a:srgbClr val="CC0000"/>
                </a:solidFill>
              </a:rPr>
              <a:t>primase</a:t>
            </a:r>
            <a:endParaRPr lang="en-US" b="1"/>
          </a:p>
          <a:p>
            <a:pPr marL="403225" lvl="1" indent="-288925"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b="1"/>
              <a:t>serves as starter sequence for DNA polymerase III</a:t>
            </a:r>
          </a:p>
        </p:txBody>
      </p:sp>
      <p:sp>
        <p:nvSpPr>
          <p:cNvPr id="414726" name="Rectangle 6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46050" y="1336675"/>
            <a:ext cx="4865688" cy="129222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charset="2"/>
              <a:buNone/>
            </a:pPr>
            <a:r>
              <a:rPr lang="en-US" sz="2600" b="1">
                <a:solidFill>
                  <a:srgbClr val="0F116A"/>
                </a:solidFill>
              </a:rPr>
              <a:t>Limits of DNA polymerase III</a:t>
            </a:r>
          </a:p>
          <a:p>
            <a:pPr marL="403225" lvl="1" indent="-288925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b="1"/>
              <a:t>can only build onto 3</a:t>
            </a:r>
            <a:r>
              <a:rPr lang="en-US" b="1">
                <a:sym typeface="Symbol" pitchFamily="-93" charset="2"/>
              </a:rPr>
              <a:t></a:t>
            </a:r>
            <a:r>
              <a:rPr lang="en-US" b="1"/>
              <a:t> end of an </a:t>
            </a:r>
            <a:r>
              <a:rPr lang="en-US" b="1" u="sng"/>
              <a:t>existing DNA strand</a:t>
            </a:r>
          </a:p>
        </p:txBody>
      </p:sp>
      <p:sp>
        <p:nvSpPr>
          <p:cNvPr id="414727" name="AutoShape 7"/>
          <p:cNvSpPr>
            <a:spLocks noChangeArrowheads="1"/>
          </p:cNvSpPr>
          <p:nvPr/>
        </p:nvSpPr>
        <p:spPr bwMode="auto">
          <a:xfrm>
            <a:off x="7824788" y="4206875"/>
            <a:ext cx="660400" cy="1266825"/>
          </a:xfrm>
          <a:custGeom>
            <a:avLst/>
            <a:gdLst>
              <a:gd name="T0" fmla="*/ 330200 w 21600"/>
              <a:gd name="T1" fmla="*/ 0 h 21600"/>
              <a:gd name="T2" fmla="*/ 96706 w 21600"/>
              <a:gd name="T3" fmla="*/ 185508 h 21600"/>
              <a:gd name="T4" fmla="*/ 0 w 21600"/>
              <a:gd name="T5" fmla="*/ 633413 h 21600"/>
              <a:gd name="T6" fmla="*/ 96706 w 21600"/>
              <a:gd name="T7" fmla="*/ 1081317 h 21600"/>
              <a:gd name="T8" fmla="*/ 330200 w 21600"/>
              <a:gd name="T9" fmla="*/ 1266825 h 21600"/>
              <a:gd name="T10" fmla="*/ 563694 w 21600"/>
              <a:gd name="T11" fmla="*/ 1081317 h 21600"/>
              <a:gd name="T12" fmla="*/ 660400 w 21600"/>
              <a:gd name="T13" fmla="*/ 633413 h 21600"/>
              <a:gd name="T14" fmla="*/ 563694 w 21600"/>
              <a:gd name="T15" fmla="*/ 18550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F6600"/>
          </a:solidFill>
          <a:ln w="25400">
            <a:solidFill>
              <a:srgbClr val="66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Rectangle 8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534400" cy="762000"/>
          </a:xfrm>
        </p:spPr>
        <p:txBody>
          <a:bodyPr/>
          <a:lstStyle/>
          <a:p>
            <a:pPr eaLnBrk="1" hangingPunct="1"/>
            <a:r>
              <a:rPr lang="en-US" smtClean="0"/>
              <a:t>Starting DNA synthesis: RNA primers</a:t>
            </a:r>
          </a:p>
        </p:txBody>
      </p:sp>
      <p:sp>
        <p:nvSpPr>
          <p:cNvPr id="21511" name="Freeform 9"/>
          <p:cNvSpPr>
            <a:spLocks/>
          </p:cNvSpPr>
          <p:nvPr/>
        </p:nvSpPr>
        <p:spPr bwMode="auto">
          <a:xfrm>
            <a:off x="730250" y="2341563"/>
            <a:ext cx="7750175" cy="1311275"/>
          </a:xfrm>
          <a:custGeom>
            <a:avLst/>
            <a:gdLst>
              <a:gd name="T0" fmla="*/ 0 w 4882"/>
              <a:gd name="T1" fmla="*/ 689 h 792"/>
              <a:gd name="T2" fmla="*/ 1068 w 4882"/>
              <a:gd name="T3" fmla="*/ 699 h 792"/>
              <a:gd name="T4" fmla="*/ 2429 w 4882"/>
              <a:gd name="T5" fmla="*/ 129 h 792"/>
              <a:gd name="T6" fmla="*/ 4882 w 4882"/>
              <a:gd name="T7" fmla="*/ 0 h 792"/>
              <a:gd name="T8" fmla="*/ 0 60000 65536"/>
              <a:gd name="T9" fmla="*/ 0 60000 65536"/>
              <a:gd name="T10" fmla="*/ 0 60000 65536"/>
              <a:gd name="T11" fmla="*/ 0 60000 65536"/>
              <a:gd name="T12" fmla="*/ 0 w 4882"/>
              <a:gd name="T13" fmla="*/ 0 h 792"/>
              <a:gd name="T14" fmla="*/ 4882 w 4882"/>
              <a:gd name="T15" fmla="*/ 792 h 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82" h="792">
                <a:moveTo>
                  <a:pt x="0" y="689"/>
                </a:moveTo>
                <a:cubicBezTo>
                  <a:pt x="331" y="740"/>
                  <a:pt x="663" y="792"/>
                  <a:pt x="1068" y="699"/>
                </a:cubicBezTo>
                <a:cubicBezTo>
                  <a:pt x="1473" y="606"/>
                  <a:pt x="1793" y="245"/>
                  <a:pt x="2429" y="129"/>
                </a:cubicBezTo>
                <a:cubicBezTo>
                  <a:pt x="3065" y="13"/>
                  <a:pt x="3973" y="6"/>
                  <a:pt x="4882" y="0"/>
                </a:cubicBezTo>
              </a:path>
            </a:pathLst>
          </a:custGeom>
          <a:noFill/>
          <a:ln w="177800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2" name="Freeform 10"/>
          <p:cNvSpPr>
            <a:spLocks/>
          </p:cNvSpPr>
          <p:nvPr/>
        </p:nvSpPr>
        <p:spPr bwMode="auto">
          <a:xfrm flipV="1">
            <a:off x="708025" y="4052888"/>
            <a:ext cx="7750175" cy="1257300"/>
          </a:xfrm>
          <a:custGeom>
            <a:avLst/>
            <a:gdLst>
              <a:gd name="T0" fmla="*/ 0 w 4882"/>
              <a:gd name="T1" fmla="*/ 689 h 792"/>
              <a:gd name="T2" fmla="*/ 1068 w 4882"/>
              <a:gd name="T3" fmla="*/ 699 h 792"/>
              <a:gd name="T4" fmla="*/ 2429 w 4882"/>
              <a:gd name="T5" fmla="*/ 129 h 792"/>
              <a:gd name="T6" fmla="*/ 4882 w 4882"/>
              <a:gd name="T7" fmla="*/ 0 h 792"/>
              <a:gd name="T8" fmla="*/ 0 60000 65536"/>
              <a:gd name="T9" fmla="*/ 0 60000 65536"/>
              <a:gd name="T10" fmla="*/ 0 60000 65536"/>
              <a:gd name="T11" fmla="*/ 0 60000 65536"/>
              <a:gd name="T12" fmla="*/ 0 w 4882"/>
              <a:gd name="T13" fmla="*/ 0 h 792"/>
              <a:gd name="T14" fmla="*/ 4882 w 4882"/>
              <a:gd name="T15" fmla="*/ 792 h 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82" h="792">
                <a:moveTo>
                  <a:pt x="0" y="689"/>
                </a:moveTo>
                <a:cubicBezTo>
                  <a:pt x="331" y="740"/>
                  <a:pt x="663" y="792"/>
                  <a:pt x="1068" y="699"/>
                </a:cubicBezTo>
                <a:cubicBezTo>
                  <a:pt x="1473" y="606"/>
                  <a:pt x="1793" y="245"/>
                  <a:pt x="2429" y="129"/>
                </a:cubicBezTo>
                <a:cubicBezTo>
                  <a:pt x="3065" y="13"/>
                  <a:pt x="3973" y="6"/>
                  <a:pt x="4882" y="0"/>
                </a:cubicBezTo>
              </a:path>
            </a:pathLst>
          </a:custGeom>
          <a:noFill/>
          <a:ln w="177800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AutoShape 11"/>
          <p:cNvSpPr>
            <a:spLocks noChangeArrowheads="1"/>
          </p:cNvSpPr>
          <p:nvPr/>
        </p:nvSpPr>
        <p:spPr bwMode="auto">
          <a:xfrm>
            <a:off x="874713" y="3568700"/>
            <a:ext cx="114300" cy="2889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AutoShape 12"/>
          <p:cNvSpPr>
            <a:spLocks noChangeArrowheads="1"/>
          </p:cNvSpPr>
          <p:nvPr/>
        </p:nvSpPr>
        <p:spPr bwMode="auto">
          <a:xfrm>
            <a:off x="1079500" y="385286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5" name="AutoShape 13"/>
          <p:cNvSpPr>
            <a:spLocks noChangeArrowheads="1"/>
          </p:cNvSpPr>
          <p:nvPr/>
        </p:nvSpPr>
        <p:spPr bwMode="auto">
          <a:xfrm>
            <a:off x="1300163" y="386873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AutoShape 14"/>
          <p:cNvSpPr>
            <a:spLocks noChangeArrowheads="1"/>
          </p:cNvSpPr>
          <p:nvPr/>
        </p:nvSpPr>
        <p:spPr bwMode="auto">
          <a:xfrm>
            <a:off x="1519238" y="386080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AutoShape 15"/>
          <p:cNvSpPr>
            <a:spLocks noChangeArrowheads="1"/>
          </p:cNvSpPr>
          <p:nvPr/>
        </p:nvSpPr>
        <p:spPr bwMode="auto">
          <a:xfrm>
            <a:off x="1784350" y="389255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8" name="AutoShape 16"/>
          <p:cNvSpPr>
            <a:spLocks noChangeArrowheads="1"/>
          </p:cNvSpPr>
          <p:nvPr/>
        </p:nvSpPr>
        <p:spPr bwMode="auto">
          <a:xfrm>
            <a:off x="2035175" y="394811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9" name="AutoShape 17"/>
          <p:cNvSpPr>
            <a:spLocks noChangeArrowheads="1"/>
          </p:cNvSpPr>
          <p:nvPr/>
        </p:nvSpPr>
        <p:spPr bwMode="auto">
          <a:xfrm>
            <a:off x="2255838" y="39639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AutoShape 18"/>
          <p:cNvSpPr>
            <a:spLocks noChangeArrowheads="1"/>
          </p:cNvSpPr>
          <p:nvPr/>
        </p:nvSpPr>
        <p:spPr bwMode="auto">
          <a:xfrm>
            <a:off x="1079500" y="363061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AutoShape 19"/>
          <p:cNvSpPr>
            <a:spLocks noChangeArrowheads="1"/>
          </p:cNvSpPr>
          <p:nvPr/>
        </p:nvSpPr>
        <p:spPr bwMode="auto">
          <a:xfrm>
            <a:off x="1300163" y="36464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AutoShape 20"/>
          <p:cNvSpPr>
            <a:spLocks noChangeArrowheads="1"/>
          </p:cNvSpPr>
          <p:nvPr/>
        </p:nvSpPr>
        <p:spPr bwMode="auto">
          <a:xfrm>
            <a:off x="1519238" y="361473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AutoShape 21"/>
          <p:cNvSpPr>
            <a:spLocks noChangeArrowheads="1"/>
          </p:cNvSpPr>
          <p:nvPr/>
        </p:nvSpPr>
        <p:spPr bwMode="auto">
          <a:xfrm>
            <a:off x="1784350" y="360680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AutoShape 22"/>
          <p:cNvSpPr>
            <a:spLocks noChangeArrowheads="1"/>
          </p:cNvSpPr>
          <p:nvPr/>
        </p:nvSpPr>
        <p:spPr bwMode="auto">
          <a:xfrm>
            <a:off x="2041525" y="35829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AutoShape 23"/>
          <p:cNvSpPr>
            <a:spLocks noChangeArrowheads="1"/>
          </p:cNvSpPr>
          <p:nvPr/>
        </p:nvSpPr>
        <p:spPr bwMode="auto">
          <a:xfrm>
            <a:off x="2247900" y="3489325"/>
            <a:ext cx="130175" cy="30321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1526" name="Group 24"/>
          <p:cNvGrpSpPr>
            <a:grpSpLocks/>
          </p:cNvGrpSpPr>
          <p:nvPr/>
        </p:nvGrpSpPr>
        <p:grpSpPr bwMode="auto">
          <a:xfrm>
            <a:off x="449263" y="4108450"/>
            <a:ext cx="327025" cy="304800"/>
            <a:chOff x="1768" y="3755"/>
            <a:chExt cx="206" cy="192"/>
          </a:xfrm>
        </p:grpSpPr>
        <p:sp>
          <p:nvSpPr>
            <p:cNvPr id="21578" name="Oval 25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79" name="Rectangle 26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1527" name="Group 27"/>
          <p:cNvGrpSpPr>
            <a:grpSpLocks/>
          </p:cNvGrpSpPr>
          <p:nvPr/>
        </p:nvGrpSpPr>
        <p:grpSpPr bwMode="auto">
          <a:xfrm>
            <a:off x="8480425" y="2190750"/>
            <a:ext cx="327025" cy="304800"/>
            <a:chOff x="1768" y="3755"/>
            <a:chExt cx="206" cy="192"/>
          </a:xfrm>
        </p:grpSpPr>
        <p:sp>
          <p:nvSpPr>
            <p:cNvPr id="21576" name="Oval 28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77" name="Rectangle 29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3170238" y="3903663"/>
            <a:ext cx="5637212" cy="965200"/>
            <a:chOff x="1997" y="2459"/>
            <a:chExt cx="3551" cy="608"/>
          </a:xfrm>
        </p:grpSpPr>
        <p:sp>
          <p:nvSpPr>
            <p:cNvPr id="21569" name="Freeform 31"/>
            <p:cNvSpPr>
              <a:spLocks/>
            </p:cNvSpPr>
            <p:nvPr/>
          </p:nvSpPr>
          <p:spPr bwMode="auto">
            <a:xfrm>
              <a:off x="2170" y="2563"/>
              <a:ext cx="3152" cy="403"/>
            </a:xfrm>
            <a:custGeom>
              <a:avLst/>
              <a:gdLst>
                <a:gd name="T0" fmla="*/ 0 w 3152"/>
                <a:gd name="T1" fmla="*/ 0 h 403"/>
                <a:gd name="T2" fmla="*/ 580 w 3152"/>
                <a:gd name="T3" fmla="*/ 254 h 403"/>
                <a:gd name="T4" fmla="*/ 1825 w 3152"/>
                <a:gd name="T5" fmla="*/ 378 h 403"/>
                <a:gd name="T6" fmla="*/ 3152 w 3152"/>
                <a:gd name="T7" fmla="*/ 402 h 40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52"/>
                <a:gd name="T13" fmla="*/ 0 h 403"/>
                <a:gd name="T14" fmla="*/ 3152 w 3152"/>
                <a:gd name="T15" fmla="*/ 403 h 40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52" h="403">
                  <a:moveTo>
                    <a:pt x="0" y="0"/>
                  </a:moveTo>
                  <a:cubicBezTo>
                    <a:pt x="138" y="95"/>
                    <a:pt x="276" y="191"/>
                    <a:pt x="580" y="254"/>
                  </a:cubicBezTo>
                  <a:cubicBezTo>
                    <a:pt x="884" y="317"/>
                    <a:pt x="1396" y="353"/>
                    <a:pt x="1825" y="378"/>
                  </a:cubicBezTo>
                  <a:cubicBezTo>
                    <a:pt x="2254" y="403"/>
                    <a:pt x="2703" y="402"/>
                    <a:pt x="3152" y="402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70" name="Group 32"/>
            <p:cNvGrpSpPr>
              <a:grpSpLocks/>
            </p:cNvGrpSpPr>
            <p:nvPr/>
          </p:nvGrpSpPr>
          <p:grpSpPr bwMode="auto">
            <a:xfrm>
              <a:off x="5342" y="2875"/>
              <a:ext cx="206" cy="192"/>
              <a:chOff x="1768" y="3755"/>
              <a:chExt cx="206" cy="192"/>
            </a:xfrm>
          </p:grpSpPr>
          <p:sp>
            <p:nvSpPr>
              <p:cNvPr id="21574" name="Oval 33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75" name="Rectangle 34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1571" name="Group 35"/>
            <p:cNvGrpSpPr>
              <a:grpSpLocks/>
            </p:cNvGrpSpPr>
            <p:nvPr/>
          </p:nvGrpSpPr>
          <p:grpSpPr bwMode="auto">
            <a:xfrm>
              <a:off x="1997" y="2459"/>
              <a:ext cx="206" cy="192"/>
              <a:chOff x="2621" y="2303"/>
              <a:chExt cx="206" cy="192"/>
            </a:xfrm>
          </p:grpSpPr>
          <p:sp>
            <p:nvSpPr>
              <p:cNvPr id="21572" name="Oval 36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73" name="Rectangle 37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21529" name="Group 38"/>
          <p:cNvGrpSpPr>
            <a:grpSpLocks/>
          </p:cNvGrpSpPr>
          <p:nvPr/>
        </p:nvGrpSpPr>
        <p:grpSpPr bwMode="auto">
          <a:xfrm>
            <a:off x="449263" y="3311525"/>
            <a:ext cx="327025" cy="304800"/>
            <a:chOff x="2621" y="2303"/>
            <a:chExt cx="206" cy="192"/>
          </a:xfrm>
        </p:grpSpPr>
        <p:sp>
          <p:nvSpPr>
            <p:cNvPr id="21567" name="Oval 39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68" name="Rectangle 40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1530" name="Group 41"/>
          <p:cNvGrpSpPr>
            <a:grpSpLocks/>
          </p:cNvGrpSpPr>
          <p:nvPr/>
        </p:nvGrpSpPr>
        <p:grpSpPr bwMode="auto">
          <a:xfrm>
            <a:off x="8480425" y="5173663"/>
            <a:ext cx="327025" cy="304800"/>
            <a:chOff x="2621" y="2303"/>
            <a:chExt cx="206" cy="192"/>
          </a:xfrm>
        </p:grpSpPr>
        <p:sp>
          <p:nvSpPr>
            <p:cNvPr id="21565" name="Oval 42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66" name="Rectangle 43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10" name="Group 44"/>
          <p:cNvGrpSpPr>
            <a:grpSpLocks/>
          </p:cNvGrpSpPr>
          <p:nvPr/>
        </p:nvGrpSpPr>
        <p:grpSpPr bwMode="auto">
          <a:xfrm>
            <a:off x="3530600" y="2998788"/>
            <a:ext cx="1676400" cy="622300"/>
            <a:chOff x="2224" y="1889"/>
            <a:chExt cx="1056" cy="392"/>
          </a:xfrm>
        </p:grpSpPr>
        <p:sp>
          <p:nvSpPr>
            <p:cNvPr id="21558" name="Freeform 45"/>
            <p:cNvSpPr>
              <a:spLocks/>
            </p:cNvSpPr>
            <p:nvPr/>
          </p:nvSpPr>
          <p:spPr bwMode="auto">
            <a:xfrm rot="-662540">
              <a:off x="2423" y="2036"/>
              <a:ext cx="857" cy="24"/>
            </a:xfrm>
            <a:custGeom>
              <a:avLst/>
              <a:gdLst>
                <a:gd name="T0" fmla="*/ 0 w 857"/>
                <a:gd name="T1" fmla="*/ 24 h 24"/>
                <a:gd name="T2" fmla="*/ 857 w 857"/>
                <a:gd name="T3" fmla="*/ 0 h 24"/>
                <a:gd name="T4" fmla="*/ 0 60000 65536"/>
                <a:gd name="T5" fmla="*/ 0 60000 65536"/>
                <a:gd name="T6" fmla="*/ 0 w 857"/>
                <a:gd name="T7" fmla="*/ 0 h 24"/>
                <a:gd name="T8" fmla="*/ 857 w 85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57" h="24">
                  <a:moveTo>
                    <a:pt x="0" y="24"/>
                  </a:moveTo>
                  <a:cubicBezTo>
                    <a:pt x="0" y="24"/>
                    <a:pt x="428" y="12"/>
                    <a:pt x="857" y="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59" name="Group 46"/>
            <p:cNvGrpSpPr>
              <a:grpSpLocks/>
            </p:cNvGrpSpPr>
            <p:nvPr/>
          </p:nvGrpSpPr>
          <p:grpSpPr bwMode="auto">
            <a:xfrm>
              <a:off x="2224" y="2089"/>
              <a:ext cx="206" cy="192"/>
              <a:chOff x="1768" y="3755"/>
              <a:chExt cx="206" cy="192"/>
            </a:xfrm>
          </p:grpSpPr>
          <p:sp>
            <p:nvSpPr>
              <p:cNvPr id="21563" name="Oval 47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64" name="Rectangle 48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1560" name="Group 49"/>
            <p:cNvGrpSpPr>
              <a:grpSpLocks/>
            </p:cNvGrpSpPr>
            <p:nvPr/>
          </p:nvGrpSpPr>
          <p:grpSpPr bwMode="auto">
            <a:xfrm>
              <a:off x="3061" y="1889"/>
              <a:ext cx="206" cy="192"/>
              <a:chOff x="2621" y="2303"/>
              <a:chExt cx="206" cy="192"/>
            </a:xfrm>
          </p:grpSpPr>
          <p:sp>
            <p:nvSpPr>
              <p:cNvPr id="21561" name="Oval 50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62" name="Rectangle 51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13" name="Group 52"/>
          <p:cNvGrpSpPr>
            <a:grpSpLocks/>
          </p:cNvGrpSpPr>
          <p:nvPr/>
        </p:nvGrpSpPr>
        <p:grpSpPr bwMode="auto">
          <a:xfrm>
            <a:off x="5165725" y="2740025"/>
            <a:ext cx="1616075" cy="455613"/>
            <a:chOff x="3254" y="1726"/>
            <a:chExt cx="1018" cy="287"/>
          </a:xfrm>
        </p:grpSpPr>
        <p:sp>
          <p:nvSpPr>
            <p:cNvPr id="21551" name="Freeform 53"/>
            <p:cNvSpPr>
              <a:spLocks/>
            </p:cNvSpPr>
            <p:nvPr/>
          </p:nvSpPr>
          <p:spPr bwMode="auto">
            <a:xfrm rot="-267660">
              <a:off x="3415" y="1834"/>
              <a:ext cx="857" cy="24"/>
            </a:xfrm>
            <a:custGeom>
              <a:avLst/>
              <a:gdLst>
                <a:gd name="T0" fmla="*/ 0 w 857"/>
                <a:gd name="T1" fmla="*/ 24 h 24"/>
                <a:gd name="T2" fmla="*/ 857 w 857"/>
                <a:gd name="T3" fmla="*/ 0 h 24"/>
                <a:gd name="T4" fmla="*/ 0 60000 65536"/>
                <a:gd name="T5" fmla="*/ 0 60000 65536"/>
                <a:gd name="T6" fmla="*/ 0 w 857"/>
                <a:gd name="T7" fmla="*/ 0 h 24"/>
                <a:gd name="T8" fmla="*/ 857 w 85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57" h="24">
                  <a:moveTo>
                    <a:pt x="0" y="24"/>
                  </a:moveTo>
                  <a:cubicBezTo>
                    <a:pt x="0" y="24"/>
                    <a:pt x="428" y="12"/>
                    <a:pt x="857" y="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52" name="Group 54"/>
            <p:cNvGrpSpPr>
              <a:grpSpLocks/>
            </p:cNvGrpSpPr>
            <p:nvPr/>
          </p:nvGrpSpPr>
          <p:grpSpPr bwMode="auto">
            <a:xfrm>
              <a:off x="3254" y="1821"/>
              <a:ext cx="206" cy="192"/>
              <a:chOff x="1768" y="3755"/>
              <a:chExt cx="206" cy="192"/>
            </a:xfrm>
          </p:grpSpPr>
          <p:sp>
            <p:nvSpPr>
              <p:cNvPr id="21556" name="Oval 55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57" name="Rectangle 56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1553" name="Group 57"/>
            <p:cNvGrpSpPr>
              <a:grpSpLocks/>
            </p:cNvGrpSpPr>
            <p:nvPr/>
          </p:nvGrpSpPr>
          <p:grpSpPr bwMode="auto">
            <a:xfrm>
              <a:off x="4038" y="1726"/>
              <a:ext cx="206" cy="192"/>
              <a:chOff x="2621" y="2303"/>
              <a:chExt cx="206" cy="192"/>
            </a:xfrm>
          </p:grpSpPr>
          <p:sp>
            <p:nvSpPr>
              <p:cNvPr id="21554" name="Oval 58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55" name="Rectangle 59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grpSp>
        <p:nvGrpSpPr>
          <p:cNvPr id="16" name="Group 60"/>
          <p:cNvGrpSpPr>
            <a:grpSpLocks/>
          </p:cNvGrpSpPr>
          <p:nvPr/>
        </p:nvGrpSpPr>
        <p:grpSpPr bwMode="auto">
          <a:xfrm>
            <a:off x="6829425" y="2678113"/>
            <a:ext cx="1978025" cy="363537"/>
            <a:chOff x="4302" y="1687"/>
            <a:chExt cx="1246" cy="229"/>
          </a:xfrm>
        </p:grpSpPr>
        <p:sp>
          <p:nvSpPr>
            <p:cNvPr id="21544" name="Freeform 61"/>
            <p:cNvSpPr>
              <a:spLocks/>
            </p:cNvSpPr>
            <p:nvPr/>
          </p:nvSpPr>
          <p:spPr bwMode="auto">
            <a:xfrm>
              <a:off x="4465" y="1776"/>
              <a:ext cx="857" cy="24"/>
            </a:xfrm>
            <a:custGeom>
              <a:avLst/>
              <a:gdLst>
                <a:gd name="T0" fmla="*/ 0 w 857"/>
                <a:gd name="T1" fmla="*/ 24 h 24"/>
                <a:gd name="T2" fmla="*/ 857 w 857"/>
                <a:gd name="T3" fmla="*/ 0 h 24"/>
                <a:gd name="T4" fmla="*/ 0 60000 65536"/>
                <a:gd name="T5" fmla="*/ 0 60000 65536"/>
                <a:gd name="T6" fmla="*/ 0 w 857"/>
                <a:gd name="T7" fmla="*/ 0 h 24"/>
                <a:gd name="T8" fmla="*/ 857 w 857"/>
                <a:gd name="T9" fmla="*/ 24 h 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57" h="24">
                  <a:moveTo>
                    <a:pt x="0" y="24"/>
                  </a:moveTo>
                  <a:cubicBezTo>
                    <a:pt x="0" y="24"/>
                    <a:pt x="428" y="12"/>
                    <a:pt x="857" y="0"/>
                  </a:cubicBezTo>
                </a:path>
              </a:pathLst>
            </a:custGeom>
            <a:noFill/>
            <a:ln w="177800" cap="flat" cmpd="sng">
              <a:solidFill>
                <a:schemeClr val="hlink"/>
              </a:solidFill>
              <a:prstDash val="solid"/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545" name="Group 62"/>
            <p:cNvGrpSpPr>
              <a:grpSpLocks/>
            </p:cNvGrpSpPr>
            <p:nvPr/>
          </p:nvGrpSpPr>
          <p:grpSpPr bwMode="auto">
            <a:xfrm>
              <a:off x="4302" y="1724"/>
              <a:ext cx="206" cy="192"/>
              <a:chOff x="1768" y="3755"/>
              <a:chExt cx="206" cy="192"/>
            </a:xfrm>
          </p:grpSpPr>
          <p:sp>
            <p:nvSpPr>
              <p:cNvPr id="21549" name="Oval 63"/>
              <p:cNvSpPr>
                <a:spLocks noChangeArrowheads="1"/>
              </p:cNvSpPr>
              <p:nvPr/>
            </p:nvSpPr>
            <p:spPr bwMode="auto">
              <a:xfrm>
                <a:off x="1792" y="3775"/>
                <a:ext cx="134" cy="134"/>
              </a:xfrm>
              <a:prstGeom prst="ellipse">
                <a:avLst/>
              </a:prstGeom>
              <a:solidFill>
                <a:srgbClr val="00804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50" name="Rectangle 64"/>
              <p:cNvSpPr>
                <a:spLocks noChangeArrowheads="1"/>
              </p:cNvSpPr>
              <p:nvPr/>
            </p:nvSpPr>
            <p:spPr bwMode="auto">
              <a:xfrm>
                <a:off x="1768" y="3755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5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  <p:grpSp>
          <p:nvGrpSpPr>
            <p:cNvPr id="21546" name="Group 65"/>
            <p:cNvGrpSpPr>
              <a:grpSpLocks/>
            </p:cNvGrpSpPr>
            <p:nvPr/>
          </p:nvGrpSpPr>
          <p:grpSpPr bwMode="auto">
            <a:xfrm>
              <a:off x="5342" y="1687"/>
              <a:ext cx="206" cy="192"/>
              <a:chOff x="2621" y="2303"/>
              <a:chExt cx="206" cy="192"/>
            </a:xfrm>
          </p:grpSpPr>
          <p:sp>
            <p:nvSpPr>
              <p:cNvPr id="21547" name="Oval 66"/>
              <p:cNvSpPr>
                <a:spLocks noChangeArrowheads="1"/>
              </p:cNvSpPr>
              <p:nvPr/>
            </p:nvSpPr>
            <p:spPr bwMode="auto">
              <a:xfrm>
                <a:off x="2645" y="2323"/>
                <a:ext cx="134" cy="134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48" name="Rectangle 67"/>
              <p:cNvSpPr>
                <a:spLocks noChangeArrowheads="1"/>
              </p:cNvSpPr>
              <p:nvPr/>
            </p:nvSpPr>
            <p:spPr bwMode="auto">
              <a:xfrm>
                <a:off x="2621" y="2303"/>
                <a:ext cx="20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</a:rPr>
                  <a:t>3</a:t>
                </a:r>
                <a:r>
                  <a:rPr lang="en-US" sz="1400" b="1">
                    <a:solidFill>
                      <a:schemeClr val="bg1"/>
                    </a:solidFill>
                    <a:sym typeface="Symbol" pitchFamily="-93" charset="2"/>
                  </a:rPr>
                  <a:t></a:t>
                </a:r>
              </a:p>
            </p:txBody>
          </p:sp>
        </p:grpSp>
      </p:grpSp>
      <p:sp>
        <p:nvSpPr>
          <p:cNvPr id="21534" name="AutoShape 68"/>
          <p:cNvSpPr>
            <a:spLocks noChangeArrowheads="1"/>
          </p:cNvSpPr>
          <p:nvPr/>
        </p:nvSpPr>
        <p:spPr bwMode="auto">
          <a:xfrm>
            <a:off x="874713" y="3857625"/>
            <a:ext cx="114300" cy="2889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5" name="AutoShape 69"/>
          <p:cNvSpPr>
            <a:spLocks noChangeArrowheads="1"/>
          </p:cNvSpPr>
          <p:nvPr/>
        </p:nvSpPr>
        <p:spPr bwMode="auto">
          <a:xfrm>
            <a:off x="1831975" y="3871913"/>
            <a:ext cx="1328738" cy="428625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1">
                <a:solidFill>
                  <a:srgbClr val="CC0000"/>
                </a:solidFill>
              </a:rPr>
              <a:t>growing </a:t>
            </a:r>
          </a:p>
          <a:p>
            <a:pPr>
              <a:lnSpc>
                <a:spcPct val="90000"/>
              </a:lnSpc>
            </a:pPr>
            <a:r>
              <a:rPr lang="en-US" sz="1400" b="1">
                <a:solidFill>
                  <a:srgbClr val="CC0000"/>
                </a:solidFill>
              </a:rPr>
              <a:t>replication fork</a:t>
            </a:r>
            <a:endParaRPr lang="en-US" sz="1800" b="1">
              <a:solidFill>
                <a:srgbClr val="CC0000"/>
              </a:solidFill>
            </a:endParaRPr>
          </a:p>
        </p:txBody>
      </p:sp>
      <p:sp>
        <p:nvSpPr>
          <p:cNvPr id="21536" name="Line 70"/>
          <p:cNvSpPr>
            <a:spLocks noChangeShapeType="1"/>
          </p:cNvSpPr>
          <p:nvPr/>
        </p:nvSpPr>
        <p:spPr bwMode="auto">
          <a:xfrm flipH="1">
            <a:off x="1766888" y="3852863"/>
            <a:ext cx="1055687" cy="0"/>
          </a:xfrm>
          <a:prstGeom prst="line">
            <a:avLst/>
          </a:prstGeom>
          <a:noFill/>
          <a:ln w="101600">
            <a:solidFill>
              <a:srgbClr val="CC00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91" name="Freeform 71"/>
          <p:cNvSpPr>
            <a:spLocks/>
          </p:cNvSpPr>
          <p:nvPr/>
        </p:nvSpPr>
        <p:spPr bwMode="auto">
          <a:xfrm>
            <a:off x="7961313" y="4706938"/>
            <a:ext cx="493712" cy="1587"/>
          </a:xfrm>
          <a:custGeom>
            <a:avLst/>
            <a:gdLst>
              <a:gd name="T0" fmla="*/ 311 w 311"/>
              <a:gd name="T1" fmla="*/ 0 h 1"/>
              <a:gd name="T2" fmla="*/ 0 w 311"/>
              <a:gd name="T3" fmla="*/ 0 h 1"/>
              <a:gd name="T4" fmla="*/ 0 60000 65536"/>
              <a:gd name="T5" fmla="*/ 0 60000 65536"/>
              <a:gd name="T6" fmla="*/ 0 w 311"/>
              <a:gd name="T7" fmla="*/ 0 h 1"/>
              <a:gd name="T8" fmla="*/ 311 w 31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" h="1">
                <a:moveTo>
                  <a:pt x="311" y="0"/>
                </a:moveTo>
                <a:cubicBezTo>
                  <a:pt x="311" y="0"/>
                  <a:pt x="155" y="0"/>
                  <a:pt x="0" y="0"/>
                </a:cubicBezTo>
              </a:path>
            </a:pathLst>
          </a:custGeom>
          <a:noFill/>
          <a:ln w="177800" cap="flat" cmpd="sng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92" name="Freeform 72"/>
          <p:cNvSpPr>
            <a:spLocks/>
          </p:cNvSpPr>
          <p:nvPr/>
        </p:nvSpPr>
        <p:spPr bwMode="auto">
          <a:xfrm>
            <a:off x="7096125" y="2844800"/>
            <a:ext cx="250825" cy="15875"/>
          </a:xfrm>
          <a:custGeom>
            <a:avLst/>
            <a:gdLst>
              <a:gd name="T0" fmla="*/ 0 w 158"/>
              <a:gd name="T1" fmla="*/ 10 h 10"/>
              <a:gd name="T2" fmla="*/ 158 w 158"/>
              <a:gd name="T3" fmla="*/ 0 h 10"/>
              <a:gd name="T4" fmla="*/ 0 60000 65536"/>
              <a:gd name="T5" fmla="*/ 0 60000 65536"/>
              <a:gd name="T6" fmla="*/ 0 w 158"/>
              <a:gd name="T7" fmla="*/ 0 h 10"/>
              <a:gd name="T8" fmla="*/ 158 w 158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8" h="10">
                <a:moveTo>
                  <a:pt x="0" y="10"/>
                </a:moveTo>
                <a:cubicBezTo>
                  <a:pt x="0" y="10"/>
                  <a:pt x="79" y="5"/>
                  <a:pt x="158" y="0"/>
                </a:cubicBezTo>
              </a:path>
            </a:pathLst>
          </a:custGeom>
          <a:noFill/>
          <a:ln w="177800" cap="flat" cmpd="sng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93" name="Freeform 73"/>
          <p:cNvSpPr>
            <a:spLocks/>
          </p:cNvSpPr>
          <p:nvPr/>
        </p:nvSpPr>
        <p:spPr bwMode="auto">
          <a:xfrm>
            <a:off x="3865563" y="3355975"/>
            <a:ext cx="227012" cy="42863"/>
          </a:xfrm>
          <a:custGeom>
            <a:avLst/>
            <a:gdLst>
              <a:gd name="T0" fmla="*/ 0 w 129"/>
              <a:gd name="T1" fmla="*/ 14 h 14"/>
              <a:gd name="T2" fmla="*/ 129 w 129"/>
              <a:gd name="T3" fmla="*/ 0 h 14"/>
              <a:gd name="T4" fmla="*/ 0 60000 65536"/>
              <a:gd name="T5" fmla="*/ 0 60000 65536"/>
              <a:gd name="T6" fmla="*/ 0 w 129"/>
              <a:gd name="T7" fmla="*/ 0 h 14"/>
              <a:gd name="T8" fmla="*/ 129 w 129"/>
              <a:gd name="T9" fmla="*/ 14 h 1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9" h="14">
                <a:moveTo>
                  <a:pt x="0" y="14"/>
                </a:moveTo>
                <a:cubicBezTo>
                  <a:pt x="53" y="8"/>
                  <a:pt x="107" y="2"/>
                  <a:pt x="129" y="0"/>
                </a:cubicBezTo>
              </a:path>
            </a:pathLst>
          </a:custGeom>
          <a:noFill/>
          <a:ln w="177800" cap="flat" cmpd="sng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94" name="AutoShape 74"/>
          <p:cNvSpPr>
            <a:spLocks noChangeArrowheads="1"/>
          </p:cNvSpPr>
          <p:nvPr/>
        </p:nvSpPr>
        <p:spPr bwMode="auto">
          <a:xfrm>
            <a:off x="8147050" y="3886200"/>
            <a:ext cx="996950" cy="306388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800" b="1">
                <a:solidFill>
                  <a:srgbClr val="0F116A"/>
                </a:solidFill>
              </a:rPr>
              <a:t>primase</a:t>
            </a:r>
          </a:p>
        </p:txBody>
      </p:sp>
      <p:sp>
        <p:nvSpPr>
          <p:cNvPr id="414795" name="Freeform 75"/>
          <p:cNvSpPr>
            <a:spLocks/>
          </p:cNvSpPr>
          <p:nvPr/>
        </p:nvSpPr>
        <p:spPr bwMode="auto">
          <a:xfrm>
            <a:off x="5422900" y="2974975"/>
            <a:ext cx="266700" cy="30163"/>
          </a:xfrm>
          <a:custGeom>
            <a:avLst/>
            <a:gdLst>
              <a:gd name="T0" fmla="*/ 0 w 168"/>
              <a:gd name="T1" fmla="*/ 19 h 19"/>
              <a:gd name="T2" fmla="*/ 168 w 168"/>
              <a:gd name="T3" fmla="*/ 0 h 19"/>
              <a:gd name="T4" fmla="*/ 0 60000 65536"/>
              <a:gd name="T5" fmla="*/ 0 60000 65536"/>
              <a:gd name="T6" fmla="*/ 0 w 168"/>
              <a:gd name="T7" fmla="*/ 0 h 19"/>
              <a:gd name="T8" fmla="*/ 168 w 168"/>
              <a:gd name="T9" fmla="*/ 19 h 1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68" h="19">
                <a:moveTo>
                  <a:pt x="0" y="19"/>
                </a:moveTo>
                <a:cubicBezTo>
                  <a:pt x="70" y="11"/>
                  <a:pt x="140" y="3"/>
                  <a:pt x="168" y="0"/>
                </a:cubicBezTo>
              </a:path>
            </a:pathLst>
          </a:custGeom>
          <a:noFill/>
          <a:ln w="177800" cap="flat" cmpd="sng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96" name="Rectangle 76"/>
          <p:cNvSpPr>
            <a:spLocks noChangeArrowheads="1"/>
          </p:cNvSpPr>
          <p:nvPr/>
        </p:nvSpPr>
        <p:spPr bwMode="auto">
          <a:xfrm>
            <a:off x="7929563" y="4559300"/>
            <a:ext cx="569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400" b="1">
                <a:solidFill>
                  <a:srgbClr val="FF6FCF"/>
                </a:solidFill>
              </a:rPr>
              <a:t>RNA</a:t>
            </a:r>
          </a:p>
        </p:txBody>
      </p:sp>
      <p:sp>
        <p:nvSpPr>
          <p:cNvPr id="21543" name="Freeform 77"/>
          <p:cNvSpPr>
            <a:spLocks/>
          </p:cNvSpPr>
          <p:nvPr/>
        </p:nvSpPr>
        <p:spPr bwMode="auto">
          <a:xfrm>
            <a:off x="733425" y="3833813"/>
            <a:ext cx="1011238" cy="23812"/>
          </a:xfrm>
          <a:custGeom>
            <a:avLst/>
            <a:gdLst>
              <a:gd name="T0" fmla="*/ 0 w 637"/>
              <a:gd name="T1" fmla="*/ 13 h 15"/>
              <a:gd name="T2" fmla="*/ 344 w 637"/>
              <a:gd name="T3" fmla="*/ 13 h 15"/>
              <a:gd name="T4" fmla="*/ 558 w 637"/>
              <a:gd name="T5" fmla="*/ 2 h 15"/>
              <a:gd name="T6" fmla="*/ 637 w 637"/>
              <a:gd name="T7" fmla="*/ 2 h 15"/>
              <a:gd name="T8" fmla="*/ 0 60000 65536"/>
              <a:gd name="T9" fmla="*/ 0 60000 65536"/>
              <a:gd name="T10" fmla="*/ 0 60000 65536"/>
              <a:gd name="T11" fmla="*/ 0 60000 65536"/>
              <a:gd name="T12" fmla="*/ 0 w 637"/>
              <a:gd name="T13" fmla="*/ 0 h 15"/>
              <a:gd name="T14" fmla="*/ 637 w 637"/>
              <a:gd name="T15" fmla="*/ 15 h 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37" h="15">
                <a:moveTo>
                  <a:pt x="0" y="13"/>
                </a:moveTo>
                <a:cubicBezTo>
                  <a:pt x="125" y="14"/>
                  <a:pt x="251" y="15"/>
                  <a:pt x="344" y="13"/>
                </a:cubicBezTo>
                <a:cubicBezTo>
                  <a:pt x="437" y="11"/>
                  <a:pt x="509" y="4"/>
                  <a:pt x="558" y="2"/>
                </a:cubicBezTo>
                <a:cubicBezTo>
                  <a:pt x="607" y="0"/>
                  <a:pt x="622" y="1"/>
                  <a:pt x="637" y="2"/>
                </a:cubicBezTo>
              </a:path>
            </a:pathLst>
          </a:custGeom>
          <a:noFill/>
          <a:ln w="19050" cap="flat" cmpd="sng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47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14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147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14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147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147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147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Arrow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5" grpId="0" animBg="1" autoUpdateAnimBg="0"/>
      <p:bldP spid="414726" grpId="0" animBg="1" autoUpdateAnimBg="0"/>
      <p:bldP spid="414727" grpId="0" animBg="1"/>
      <p:bldP spid="414791" grpId="0" animBg="1"/>
      <p:bldP spid="414792" grpId="0" animBg="1"/>
      <p:bldP spid="414793" grpId="0" animBg="1"/>
      <p:bldP spid="414794" grpId="0" animBg="1" autoUpdateAnimBg="0"/>
      <p:bldP spid="414795" grpId="0" animBg="1"/>
      <p:bldP spid="414796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805" name="Rectangle 61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46050" y="1281113"/>
            <a:ext cx="4865688" cy="165735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charset="2"/>
              <a:buNone/>
            </a:pPr>
            <a:r>
              <a:rPr lang="en-US" sz="2600" b="1" u="sng">
                <a:solidFill>
                  <a:srgbClr val="CC0000"/>
                </a:solidFill>
              </a:rPr>
              <a:t>DNA polymerase I</a:t>
            </a:r>
            <a:endParaRPr lang="en-US" sz="2600" b="1">
              <a:solidFill>
                <a:srgbClr val="0F116A"/>
              </a:solidFill>
            </a:endParaRPr>
          </a:p>
          <a:p>
            <a:pPr marL="403225" lvl="1" indent="-288925" algn="l" eaLnBrk="1" hangingPunct="1">
              <a:spcBef>
                <a:spcPct val="20000"/>
              </a:spcBef>
              <a:buClr>
                <a:schemeClr val="tx1"/>
              </a:buClr>
              <a:buSzPct val="60000"/>
              <a:buFont typeface="Wingdings" charset="2"/>
              <a:buChar char="u"/>
            </a:pPr>
            <a:r>
              <a:rPr lang="en-US" b="1"/>
              <a:t>removes sections of RNA primer and replaces with DNA nucleotides</a:t>
            </a:r>
            <a:endParaRPr lang="en-US" sz="2800" b="1"/>
          </a:p>
        </p:txBody>
      </p:sp>
      <p:sp>
        <p:nvSpPr>
          <p:cNvPr id="415746" name="AutoShape 2"/>
          <p:cNvSpPr>
            <a:spLocks noChangeArrowheads="1"/>
          </p:cNvSpPr>
          <p:nvPr/>
        </p:nvSpPr>
        <p:spPr bwMode="auto">
          <a:xfrm>
            <a:off x="4167188" y="2187575"/>
            <a:ext cx="660400" cy="1266825"/>
          </a:xfrm>
          <a:custGeom>
            <a:avLst/>
            <a:gdLst>
              <a:gd name="T0" fmla="*/ 330200 w 21600"/>
              <a:gd name="T1" fmla="*/ 0 h 21600"/>
              <a:gd name="T2" fmla="*/ 96706 w 21600"/>
              <a:gd name="T3" fmla="*/ 185508 h 21600"/>
              <a:gd name="T4" fmla="*/ 0 w 21600"/>
              <a:gd name="T5" fmla="*/ 633413 h 21600"/>
              <a:gd name="T6" fmla="*/ 96706 w 21600"/>
              <a:gd name="T7" fmla="*/ 1081317 h 21600"/>
              <a:gd name="T8" fmla="*/ 330200 w 21600"/>
              <a:gd name="T9" fmla="*/ 1266825 h 21600"/>
              <a:gd name="T10" fmla="*/ 563694 w 21600"/>
              <a:gd name="T11" fmla="*/ 1081317 h 21600"/>
              <a:gd name="T12" fmla="*/ 660400 w 21600"/>
              <a:gd name="T13" fmla="*/ 633413 h 21600"/>
              <a:gd name="T14" fmla="*/ 563694 w 21600"/>
              <a:gd name="T15" fmla="*/ 185508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008000"/>
          </a:solidFill>
          <a:ln w="254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5747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46050" y="5446713"/>
            <a:ext cx="4865688" cy="12827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spcBef>
                <a:spcPct val="20000"/>
              </a:spcBef>
              <a:buClr>
                <a:srgbClr val="0F116A"/>
              </a:buClr>
              <a:buSzPct val="120000"/>
              <a:buFont typeface="Wingdings" charset="2"/>
              <a:buNone/>
            </a:pPr>
            <a:r>
              <a:rPr lang="en-US" sz="2600" b="1">
                <a:solidFill>
                  <a:srgbClr val="0F116A"/>
                </a:solidFill>
              </a:rPr>
              <a:t>But DNA polymerase I still can only build onto 3</a:t>
            </a:r>
            <a:r>
              <a:rPr lang="en-US" sz="2600" b="1">
                <a:solidFill>
                  <a:srgbClr val="0F116A"/>
                </a:solidFill>
                <a:sym typeface="Symbol" pitchFamily="-93" charset="2"/>
              </a:rPr>
              <a:t></a:t>
            </a:r>
            <a:r>
              <a:rPr lang="en-US" sz="2600" b="1">
                <a:solidFill>
                  <a:srgbClr val="0F116A"/>
                </a:solidFill>
              </a:rPr>
              <a:t> end of an </a:t>
            </a:r>
            <a:r>
              <a:rPr lang="en-US" sz="2600" b="1" u="sng">
                <a:solidFill>
                  <a:srgbClr val="0F116A"/>
                </a:solidFill>
              </a:rPr>
              <a:t>existing DNA strand</a:t>
            </a:r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8534400" cy="762000"/>
          </a:xfrm>
        </p:spPr>
        <p:txBody>
          <a:bodyPr/>
          <a:lstStyle/>
          <a:p>
            <a:pPr eaLnBrk="1" hangingPunct="1"/>
            <a:r>
              <a:rPr lang="en-US" smtClean="0"/>
              <a:t>Replacing RNA primers with DNA</a:t>
            </a:r>
          </a:p>
        </p:txBody>
      </p:sp>
      <p:sp>
        <p:nvSpPr>
          <p:cNvPr id="22534" name="Freeform 5"/>
          <p:cNvSpPr>
            <a:spLocks/>
          </p:cNvSpPr>
          <p:nvPr/>
        </p:nvSpPr>
        <p:spPr bwMode="auto">
          <a:xfrm>
            <a:off x="730250" y="2341563"/>
            <a:ext cx="7750175" cy="1311275"/>
          </a:xfrm>
          <a:custGeom>
            <a:avLst/>
            <a:gdLst>
              <a:gd name="T0" fmla="*/ 0 w 4882"/>
              <a:gd name="T1" fmla="*/ 689 h 792"/>
              <a:gd name="T2" fmla="*/ 1068 w 4882"/>
              <a:gd name="T3" fmla="*/ 699 h 792"/>
              <a:gd name="T4" fmla="*/ 2429 w 4882"/>
              <a:gd name="T5" fmla="*/ 129 h 792"/>
              <a:gd name="T6" fmla="*/ 4882 w 4882"/>
              <a:gd name="T7" fmla="*/ 0 h 792"/>
              <a:gd name="T8" fmla="*/ 0 60000 65536"/>
              <a:gd name="T9" fmla="*/ 0 60000 65536"/>
              <a:gd name="T10" fmla="*/ 0 60000 65536"/>
              <a:gd name="T11" fmla="*/ 0 60000 65536"/>
              <a:gd name="T12" fmla="*/ 0 w 4882"/>
              <a:gd name="T13" fmla="*/ 0 h 792"/>
              <a:gd name="T14" fmla="*/ 4882 w 4882"/>
              <a:gd name="T15" fmla="*/ 792 h 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82" h="792">
                <a:moveTo>
                  <a:pt x="0" y="689"/>
                </a:moveTo>
                <a:cubicBezTo>
                  <a:pt x="331" y="740"/>
                  <a:pt x="663" y="792"/>
                  <a:pt x="1068" y="699"/>
                </a:cubicBezTo>
                <a:cubicBezTo>
                  <a:pt x="1473" y="606"/>
                  <a:pt x="1793" y="245"/>
                  <a:pt x="2429" y="129"/>
                </a:cubicBezTo>
                <a:cubicBezTo>
                  <a:pt x="3065" y="13"/>
                  <a:pt x="3973" y="6"/>
                  <a:pt x="4882" y="0"/>
                </a:cubicBezTo>
              </a:path>
            </a:pathLst>
          </a:custGeom>
          <a:noFill/>
          <a:ln w="177800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Freeform 6"/>
          <p:cNvSpPr>
            <a:spLocks/>
          </p:cNvSpPr>
          <p:nvPr/>
        </p:nvSpPr>
        <p:spPr bwMode="auto">
          <a:xfrm flipV="1">
            <a:off x="708025" y="4052888"/>
            <a:ext cx="7750175" cy="1257300"/>
          </a:xfrm>
          <a:custGeom>
            <a:avLst/>
            <a:gdLst>
              <a:gd name="T0" fmla="*/ 0 w 4882"/>
              <a:gd name="T1" fmla="*/ 689 h 792"/>
              <a:gd name="T2" fmla="*/ 1068 w 4882"/>
              <a:gd name="T3" fmla="*/ 699 h 792"/>
              <a:gd name="T4" fmla="*/ 2429 w 4882"/>
              <a:gd name="T5" fmla="*/ 129 h 792"/>
              <a:gd name="T6" fmla="*/ 4882 w 4882"/>
              <a:gd name="T7" fmla="*/ 0 h 792"/>
              <a:gd name="T8" fmla="*/ 0 60000 65536"/>
              <a:gd name="T9" fmla="*/ 0 60000 65536"/>
              <a:gd name="T10" fmla="*/ 0 60000 65536"/>
              <a:gd name="T11" fmla="*/ 0 60000 65536"/>
              <a:gd name="T12" fmla="*/ 0 w 4882"/>
              <a:gd name="T13" fmla="*/ 0 h 792"/>
              <a:gd name="T14" fmla="*/ 4882 w 4882"/>
              <a:gd name="T15" fmla="*/ 792 h 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82" h="792">
                <a:moveTo>
                  <a:pt x="0" y="689"/>
                </a:moveTo>
                <a:cubicBezTo>
                  <a:pt x="331" y="740"/>
                  <a:pt x="663" y="792"/>
                  <a:pt x="1068" y="699"/>
                </a:cubicBezTo>
                <a:cubicBezTo>
                  <a:pt x="1473" y="606"/>
                  <a:pt x="1793" y="245"/>
                  <a:pt x="2429" y="129"/>
                </a:cubicBezTo>
                <a:cubicBezTo>
                  <a:pt x="3065" y="13"/>
                  <a:pt x="3973" y="6"/>
                  <a:pt x="4882" y="0"/>
                </a:cubicBezTo>
              </a:path>
            </a:pathLst>
          </a:custGeom>
          <a:noFill/>
          <a:ln w="177800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Freeform 7"/>
          <p:cNvSpPr>
            <a:spLocks/>
          </p:cNvSpPr>
          <p:nvPr/>
        </p:nvSpPr>
        <p:spPr bwMode="auto">
          <a:xfrm>
            <a:off x="3444875" y="4068763"/>
            <a:ext cx="5003800" cy="639762"/>
          </a:xfrm>
          <a:custGeom>
            <a:avLst/>
            <a:gdLst>
              <a:gd name="T0" fmla="*/ 0 w 3152"/>
              <a:gd name="T1" fmla="*/ 0 h 403"/>
              <a:gd name="T2" fmla="*/ 580 w 3152"/>
              <a:gd name="T3" fmla="*/ 254 h 403"/>
              <a:gd name="T4" fmla="*/ 1825 w 3152"/>
              <a:gd name="T5" fmla="*/ 378 h 403"/>
              <a:gd name="T6" fmla="*/ 3152 w 3152"/>
              <a:gd name="T7" fmla="*/ 402 h 403"/>
              <a:gd name="T8" fmla="*/ 0 60000 65536"/>
              <a:gd name="T9" fmla="*/ 0 60000 65536"/>
              <a:gd name="T10" fmla="*/ 0 60000 65536"/>
              <a:gd name="T11" fmla="*/ 0 60000 65536"/>
              <a:gd name="T12" fmla="*/ 0 w 3152"/>
              <a:gd name="T13" fmla="*/ 0 h 403"/>
              <a:gd name="T14" fmla="*/ 3152 w 3152"/>
              <a:gd name="T15" fmla="*/ 403 h 4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52" h="403">
                <a:moveTo>
                  <a:pt x="0" y="0"/>
                </a:moveTo>
                <a:cubicBezTo>
                  <a:pt x="138" y="95"/>
                  <a:pt x="276" y="191"/>
                  <a:pt x="580" y="254"/>
                </a:cubicBezTo>
                <a:cubicBezTo>
                  <a:pt x="884" y="317"/>
                  <a:pt x="1396" y="353"/>
                  <a:pt x="1825" y="378"/>
                </a:cubicBezTo>
                <a:cubicBezTo>
                  <a:pt x="2254" y="403"/>
                  <a:pt x="2703" y="402"/>
                  <a:pt x="3152" y="402"/>
                </a:cubicBezTo>
              </a:path>
            </a:pathLst>
          </a:custGeom>
          <a:noFill/>
          <a:ln w="177800" cap="flat" cmpd="sng">
            <a:solidFill>
              <a:schemeClr val="hlink"/>
            </a:solidFill>
            <a:prstDash val="solid"/>
            <a:round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AutoShape 8"/>
          <p:cNvSpPr>
            <a:spLocks noChangeArrowheads="1"/>
          </p:cNvSpPr>
          <p:nvPr/>
        </p:nvSpPr>
        <p:spPr bwMode="auto">
          <a:xfrm>
            <a:off x="874713" y="3568700"/>
            <a:ext cx="114300" cy="2889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AutoShape 9"/>
          <p:cNvSpPr>
            <a:spLocks noChangeArrowheads="1"/>
          </p:cNvSpPr>
          <p:nvPr/>
        </p:nvSpPr>
        <p:spPr bwMode="auto">
          <a:xfrm>
            <a:off x="1079500" y="385286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AutoShape 10"/>
          <p:cNvSpPr>
            <a:spLocks noChangeArrowheads="1"/>
          </p:cNvSpPr>
          <p:nvPr/>
        </p:nvSpPr>
        <p:spPr bwMode="auto">
          <a:xfrm>
            <a:off x="1300163" y="386873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AutoShape 11"/>
          <p:cNvSpPr>
            <a:spLocks noChangeArrowheads="1"/>
          </p:cNvSpPr>
          <p:nvPr/>
        </p:nvSpPr>
        <p:spPr bwMode="auto">
          <a:xfrm>
            <a:off x="1519238" y="386080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1" name="AutoShape 12"/>
          <p:cNvSpPr>
            <a:spLocks noChangeArrowheads="1"/>
          </p:cNvSpPr>
          <p:nvPr/>
        </p:nvSpPr>
        <p:spPr bwMode="auto">
          <a:xfrm>
            <a:off x="1784350" y="389255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2" name="AutoShape 13"/>
          <p:cNvSpPr>
            <a:spLocks noChangeArrowheads="1"/>
          </p:cNvSpPr>
          <p:nvPr/>
        </p:nvSpPr>
        <p:spPr bwMode="auto">
          <a:xfrm>
            <a:off x="2035175" y="394811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AutoShape 14"/>
          <p:cNvSpPr>
            <a:spLocks noChangeArrowheads="1"/>
          </p:cNvSpPr>
          <p:nvPr/>
        </p:nvSpPr>
        <p:spPr bwMode="auto">
          <a:xfrm>
            <a:off x="2255838" y="39639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4" name="AutoShape 15"/>
          <p:cNvSpPr>
            <a:spLocks noChangeArrowheads="1"/>
          </p:cNvSpPr>
          <p:nvPr/>
        </p:nvSpPr>
        <p:spPr bwMode="auto">
          <a:xfrm>
            <a:off x="1079500" y="3630613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AutoShape 16"/>
          <p:cNvSpPr>
            <a:spLocks noChangeArrowheads="1"/>
          </p:cNvSpPr>
          <p:nvPr/>
        </p:nvSpPr>
        <p:spPr bwMode="auto">
          <a:xfrm>
            <a:off x="1300163" y="36464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AutoShape 17"/>
          <p:cNvSpPr>
            <a:spLocks noChangeArrowheads="1"/>
          </p:cNvSpPr>
          <p:nvPr/>
        </p:nvSpPr>
        <p:spPr bwMode="auto">
          <a:xfrm>
            <a:off x="1519238" y="361473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AutoShape 18"/>
          <p:cNvSpPr>
            <a:spLocks noChangeArrowheads="1"/>
          </p:cNvSpPr>
          <p:nvPr/>
        </p:nvSpPr>
        <p:spPr bwMode="auto">
          <a:xfrm>
            <a:off x="1784350" y="3606800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8" name="AutoShape 19"/>
          <p:cNvSpPr>
            <a:spLocks noChangeArrowheads="1"/>
          </p:cNvSpPr>
          <p:nvPr/>
        </p:nvSpPr>
        <p:spPr bwMode="auto">
          <a:xfrm>
            <a:off x="2041525" y="3582988"/>
            <a:ext cx="130175" cy="2127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AutoShape 20"/>
          <p:cNvSpPr>
            <a:spLocks noChangeArrowheads="1"/>
          </p:cNvSpPr>
          <p:nvPr/>
        </p:nvSpPr>
        <p:spPr bwMode="auto">
          <a:xfrm>
            <a:off x="2247900" y="3489325"/>
            <a:ext cx="130175" cy="30321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550" name="Group 21"/>
          <p:cNvGrpSpPr>
            <a:grpSpLocks/>
          </p:cNvGrpSpPr>
          <p:nvPr/>
        </p:nvGrpSpPr>
        <p:grpSpPr bwMode="auto">
          <a:xfrm>
            <a:off x="449263" y="4108450"/>
            <a:ext cx="327025" cy="304800"/>
            <a:chOff x="1768" y="3755"/>
            <a:chExt cx="206" cy="192"/>
          </a:xfrm>
        </p:grpSpPr>
        <p:sp>
          <p:nvSpPr>
            <p:cNvPr id="22588" name="Oval 22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9" name="Rectangle 23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2551" name="Group 24"/>
          <p:cNvGrpSpPr>
            <a:grpSpLocks/>
          </p:cNvGrpSpPr>
          <p:nvPr/>
        </p:nvGrpSpPr>
        <p:grpSpPr bwMode="auto">
          <a:xfrm>
            <a:off x="8509000" y="4564063"/>
            <a:ext cx="327025" cy="304800"/>
            <a:chOff x="1768" y="3755"/>
            <a:chExt cx="206" cy="192"/>
          </a:xfrm>
        </p:grpSpPr>
        <p:sp>
          <p:nvSpPr>
            <p:cNvPr id="22586" name="Oval 25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7" name="Rectangle 26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2552" name="Group 27"/>
          <p:cNvGrpSpPr>
            <a:grpSpLocks/>
          </p:cNvGrpSpPr>
          <p:nvPr/>
        </p:nvGrpSpPr>
        <p:grpSpPr bwMode="auto">
          <a:xfrm>
            <a:off x="8509000" y="2190750"/>
            <a:ext cx="327025" cy="304800"/>
            <a:chOff x="1768" y="3755"/>
            <a:chExt cx="206" cy="192"/>
          </a:xfrm>
        </p:grpSpPr>
        <p:sp>
          <p:nvSpPr>
            <p:cNvPr id="22584" name="Oval 28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5" name="Rectangle 29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2553" name="Group 30"/>
          <p:cNvGrpSpPr>
            <a:grpSpLocks/>
          </p:cNvGrpSpPr>
          <p:nvPr/>
        </p:nvGrpSpPr>
        <p:grpSpPr bwMode="auto">
          <a:xfrm>
            <a:off x="3170238" y="3478213"/>
            <a:ext cx="327025" cy="304800"/>
            <a:chOff x="1768" y="3755"/>
            <a:chExt cx="206" cy="192"/>
          </a:xfrm>
        </p:grpSpPr>
        <p:sp>
          <p:nvSpPr>
            <p:cNvPr id="22582" name="Oval 31"/>
            <p:cNvSpPr>
              <a:spLocks noChangeArrowheads="1"/>
            </p:cNvSpPr>
            <p:nvPr/>
          </p:nvSpPr>
          <p:spPr bwMode="auto">
            <a:xfrm>
              <a:off x="1792" y="3775"/>
              <a:ext cx="134" cy="134"/>
            </a:xfrm>
            <a:prstGeom prst="ellipse">
              <a:avLst/>
            </a:prstGeom>
            <a:solidFill>
              <a:srgbClr val="00804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3" name="Rectangle 32"/>
            <p:cNvSpPr>
              <a:spLocks noChangeArrowheads="1"/>
            </p:cNvSpPr>
            <p:nvPr/>
          </p:nvSpPr>
          <p:spPr bwMode="auto">
            <a:xfrm>
              <a:off x="1768" y="3755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5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2554" name="Group 33"/>
          <p:cNvGrpSpPr>
            <a:grpSpLocks/>
          </p:cNvGrpSpPr>
          <p:nvPr/>
        </p:nvGrpSpPr>
        <p:grpSpPr bwMode="auto">
          <a:xfrm>
            <a:off x="3170238" y="3903663"/>
            <a:ext cx="327025" cy="304800"/>
            <a:chOff x="2621" y="2303"/>
            <a:chExt cx="206" cy="192"/>
          </a:xfrm>
        </p:grpSpPr>
        <p:sp>
          <p:nvSpPr>
            <p:cNvPr id="22580" name="Oval 34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1" name="Rectangle 35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2555" name="Group 36"/>
          <p:cNvGrpSpPr>
            <a:grpSpLocks/>
          </p:cNvGrpSpPr>
          <p:nvPr/>
        </p:nvGrpSpPr>
        <p:grpSpPr bwMode="auto">
          <a:xfrm>
            <a:off x="449263" y="3311525"/>
            <a:ext cx="327025" cy="304800"/>
            <a:chOff x="2621" y="2303"/>
            <a:chExt cx="206" cy="192"/>
          </a:xfrm>
        </p:grpSpPr>
        <p:sp>
          <p:nvSpPr>
            <p:cNvPr id="22578" name="Oval 37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9" name="Rectangle 38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2556" name="Group 39"/>
          <p:cNvGrpSpPr>
            <a:grpSpLocks/>
          </p:cNvGrpSpPr>
          <p:nvPr/>
        </p:nvGrpSpPr>
        <p:grpSpPr bwMode="auto">
          <a:xfrm>
            <a:off x="8509000" y="5173663"/>
            <a:ext cx="327025" cy="304800"/>
            <a:chOff x="2621" y="2303"/>
            <a:chExt cx="206" cy="192"/>
          </a:xfrm>
        </p:grpSpPr>
        <p:sp>
          <p:nvSpPr>
            <p:cNvPr id="22576" name="Oval 40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7" name="Rectangle 41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grpSp>
        <p:nvGrpSpPr>
          <p:cNvPr id="22557" name="Group 42"/>
          <p:cNvGrpSpPr>
            <a:grpSpLocks/>
          </p:cNvGrpSpPr>
          <p:nvPr/>
        </p:nvGrpSpPr>
        <p:grpSpPr bwMode="auto">
          <a:xfrm>
            <a:off x="8509000" y="2678113"/>
            <a:ext cx="327025" cy="304800"/>
            <a:chOff x="2621" y="2303"/>
            <a:chExt cx="206" cy="192"/>
          </a:xfrm>
        </p:grpSpPr>
        <p:sp>
          <p:nvSpPr>
            <p:cNvPr id="22574" name="Oval 43"/>
            <p:cNvSpPr>
              <a:spLocks noChangeArrowheads="1"/>
            </p:cNvSpPr>
            <p:nvPr/>
          </p:nvSpPr>
          <p:spPr bwMode="auto">
            <a:xfrm>
              <a:off x="2645" y="2323"/>
              <a:ext cx="134" cy="134"/>
            </a:xfrm>
            <a:prstGeom prst="ellipse">
              <a:avLst/>
            </a:prstGeom>
            <a:solidFill>
              <a:srgbClr val="CC0000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5" name="Rectangle 44"/>
            <p:cNvSpPr>
              <a:spLocks noChangeArrowheads="1"/>
            </p:cNvSpPr>
            <p:nvPr/>
          </p:nvSpPr>
          <p:spPr bwMode="auto">
            <a:xfrm>
              <a:off x="2621" y="2303"/>
              <a:ext cx="20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1400" b="1">
                  <a:solidFill>
                    <a:schemeClr val="bg1"/>
                  </a:solidFill>
                </a:rPr>
                <a:t>3</a:t>
              </a:r>
              <a:r>
                <a:rPr lang="en-US" sz="1400" b="1">
                  <a:solidFill>
                    <a:schemeClr val="bg1"/>
                  </a:solidFill>
                  <a:sym typeface="Symbol" pitchFamily="-93" charset="2"/>
                </a:rPr>
                <a:t></a:t>
              </a:r>
            </a:p>
          </p:txBody>
        </p:sp>
      </p:grpSp>
      <p:sp>
        <p:nvSpPr>
          <p:cNvPr id="22558" name="AutoShape 45"/>
          <p:cNvSpPr>
            <a:spLocks noChangeArrowheads="1"/>
          </p:cNvSpPr>
          <p:nvPr/>
        </p:nvSpPr>
        <p:spPr bwMode="auto">
          <a:xfrm>
            <a:off x="874713" y="3857625"/>
            <a:ext cx="114300" cy="2889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9" name="AutoShape 46"/>
          <p:cNvSpPr>
            <a:spLocks noChangeArrowheads="1"/>
          </p:cNvSpPr>
          <p:nvPr/>
        </p:nvSpPr>
        <p:spPr bwMode="auto">
          <a:xfrm>
            <a:off x="1831975" y="3871913"/>
            <a:ext cx="1328738" cy="428625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1">
                <a:solidFill>
                  <a:srgbClr val="CC0000"/>
                </a:solidFill>
              </a:rPr>
              <a:t>growing </a:t>
            </a:r>
          </a:p>
          <a:p>
            <a:pPr>
              <a:lnSpc>
                <a:spcPct val="90000"/>
              </a:lnSpc>
            </a:pPr>
            <a:r>
              <a:rPr lang="en-US" sz="1400" b="1">
                <a:solidFill>
                  <a:srgbClr val="CC0000"/>
                </a:solidFill>
              </a:rPr>
              <a:t>replication fork</a:t>
            </a:r>
            <a:endParaRPr lang="en-US" sz="1800" b="1">
              <a:solidFill>
                <a:srgbClr val="CC0000"/>
              </a:solidFill>
            </a:endParaRPr>
          </a:p>
        </p:txBody>
      </p:sp>
      <p:sp>
        <p:nvSpPr>
          <p:cNvPr id="22560" name="Line 47"/>
          <p:cNvSpPr>
            <a:spLocks noChangeShapeType="1"/>
          </p:cNvSpPr>
          <p:nvPr/>
        </p:nvSpPr>
        <p:spPr bwMode="auto">
          <a:xfrm flipH="1">
            <a:off x="1766888" y="3852863"/>
            <a:ext cx="1055687" cy="0"/>
          </a:xfrm>
          <a:prstGeom prst="line">
            <a:avLst/>
          </a:prstGeom>
          <a:noFill/>
          <a:ln w="101600">
            <a:solidFill>
              <a:srgbClr val="CC0000"/>
            </a:solidFill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61" name="Freeform 48"/>
          <p:cNvSpPr>
            <a:spLocks/>
          </p:cNvSpPr>
          <p:nvPr/>
        </p:nvSpPr>
        <p:spPr bwMode="auto">
          <a:xfrm>
            <a:off x="7961313" y="4706938"/>
            <a:ext cx="493712" cy="1587"/>
          </a:xfrm>
          <a:custGeom>
            <a:avLst/>
            <a:gdLst>
              <a:gd name="T0" fmla="*/ 311 w 311"/>
              <a:gd name="T1" fmla="*/ 0 h 1"/>
              <a:gd name="T2" fmla="*/ 0 w 311"/>
              <a:gd name="T3" fmla="*/ 0 h 1"/>
              <a:gd name="T4" fmla="*/ 0 60000 65536"/>
              <a:gd name="T5" fmla="*/ 0 60000 65536"/>
              <a:gd name="T6" fmla="*/ 0 w 311"/>
              <a:gd name="T7" fmla="*/ 0 h 1"/>
              <a:gd name="T8" fmla="*/ 311 w 31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" h="1">
                <a:moveTo>
                  <a:pt x="311" y="0"/>
                </a:moveTo>
                <a:cubicBezTo>
                  <a:pt x="311" y="0"/>
                  <a:pt x="155" y="0"/>
                  <a:pt x="0" y="0"/>
                </a:cubicBezTo>
              </a:path>
            </a:pathLst>
          </a:custGeom>
          <a:solidFill>
            <a:schemeClr val="bg1"/>
          </a:solidFill>
          <a:ln w="177800" cap="flat" cmpd="sng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5793" name="AutoShape 49"/>
          <p:cNvSpPr>
            <a:spLocks noChangeArrowheads="1"/>
          </p:cNvSpPr>
          <p:nvPr/>
        </p:nvSpPr>
        <p:spPr bwMode="auto">
          <a:xfrm>
            <a:off x="4511675" y="1954213"/>
            <a:ext cx="2079625" cy="306387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45720" tIns="0" rIns="45720" bIns="0" anchor="ctr">
            <a:spAutoFit/>
          </a:bodyPr>
          <a:lstStyle/>
          <a:p>
            <a:r>
              <a:rPr lang="en-US" sz="1800" b="1">
                <a:solidFill>
                  <a:srgbClr val="0F116A"/>
                </a:solidFill>
              </a:rPr>
              <a:t>DNA polymerase I</a:t>
            </a:r>
          </a:p>
        </p:txBody>
      </p:sp>
      <p:sp>
        <p:nvSpPr>
          <p:cNvPr id="22563" name="Freeform 50"/>
          <p:cNvSpPr>
            <a:spLocks/>
          </p:cNvSpPr>
          <p:nvPr/>
        </p:nvSpPr>
        <p:spPr bwMode="auto">
          <a:xfrm>
            <a:off x="3541713" y="2889250"/>
            <a:ext cx="4964112" cy="804863"/>
          </a:xfrm>
          <a:custGeom>
            <a:avLst/>
            <a:gdLst>
              <a:gd name="T0" fmla="*/ 0 w 3127"/>
              <a:gd name="T1" fmla="*/ 507 h 507"/>
              <a:gd name="T2" fmla="*/ 513 w 3127"/>
              <a:gd name="T3" fmla="*/ 225 h 507"/>
              <a:gd name="T4" fmla="*/ 1673 w 3127"/>
              <a:gd name="T5" fmla="*/ 45 h 507"/>
              <a:gd name="T6" fmla="*/ 3127 w 3127"/>
              <a:gd name="T7" fmla="*/ 0 h 507"/>
              <a:gd name="T8" fmla="*/ 0 60000 65536"/>
              <a:gd name="T9" fmla="*/ 0 60000 65536"/>
              <a:gd name="T10" fmla="*/ 0 60000 65536"/>
              <a:gd name="T11" fmla="*/ 0 60000 65536"/>
              <a:gd name="T12" fmla="*/ 0 w 3127"/>
              <a:gd name="T13" fmla="*/ 0 h 507"/>
              <a:gd name="T14" fmla="*/ 3127 w 3127"/>
              <a:gd name="T15" fmla="*/ 507 h 50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27" h="507">
                <a:moveTo>
                  <a:pt x="0" y="507"/>
                </a:moveTo>
                <a:cubicBezTo>
                  <a:pt x="117" y="404"/>
                  <a:pt x="234" y="302"/>
                  <a:pt x="513" y="225"/>
                </a:cubicBezTo>
                <a:cubicBezTo>
                  <a:pt x="792" y="148"/>
                  <a:pt x="1237" y="82"/>
                  <a:pt x="1673" y="45"/>
                </a:cubicBezTo>
                <a:cubicBezTo>
                  <a:pt x="2109" y="8"/>
                  <a:pt x="2618" y="4"/>
                  <a:pt x="3127" y="0"/>
                </a:cubicBezTo>
              </a:path>
            </a:pathLst>
          </a:custGeom>
          <a:noFill/>
          <a:ln w="177800" cap="flat" cmpd="sng">
            <a:solidFill>
              <a:schemeClr val="hlink"/>
            </a:solidFill>
            <a:prstDash val="solid"/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795" name="Freeform 51"/>
          <p:cNvSpPr>
            <a:spLocks/>
          </p:cNvSpPr>
          <p:nvPr/>
        </p:nvSpPr>
        <p:spPr bwMode="auto">
          <a:xfrm>
            <a:off x="6788150" y="2914650"/>
            <a:ext cx="250825" cy="9525"/>
          </a:xfrm>
          <a:custGeom>
            <a:avLst/>
            <a:gdLst>
              <a:gd name="T0" fmla="*/ 0 w 158"/>
              <a:gd name="T1" fmla="*/ 6 h 6"/>
              <a:gd name="T2" fmla="*/ 158 w 158"/>
              <a:gd name="T3" fmla="*/ 0 h 6"/>
              <a:gd name="T4" fmla="*/ 0 60000 65536"/>
              <a:gd name="T5" fmla="*/ 0 60000 65536"/>
              <a:gd name="T6" fmla="*/ 0 w 158"/>
              <a:gd name="T7" fmla="*/ 0 h 6"/>
              <a:gd name="T8" fmla="*/ 158 w 158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8" h="6">
                <a:moveTo>
                  <a:pt x="0" y="6"/>
                </a:moveTo>
                <a:cubicBezTo>
                  <a:pt x="0" y="6"/>
                  <a:pt x="79" y="3"/>
                  <a:pt x="158" y="0"/>
                </a:cubicBezTo>
              </a:path>
            </a:pathLst>
          </a:custGeom>
          <a:noFill/>
          <a:ln w="177800" cap="flat" cmpd="sng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796" name="Freeform 52"/>
          <p:cNvSpPr>
            <a:spLocks/>
          </p:cNvSpPr>
          <p:nvPr/>
        </p:nvSpPr>
        <p:spPr bwMode="auto">
          <a:xfrm>
            <a:off x="5500688" y="2995613"/>
            <a:ext cx="241300" cy="46037"/>
          </a:xfrm>
          <a:custGeom>
            <a:avLst/>
            <a:gdLst>
              <a:gd name="T0" fmla="*/ 0 w 152"/>
              <a:gd name="T1" fmla="*/ 29 h 29"/>
              <a:gd name="T2" fmla="*/ 152 w 152"/>
              <a:gd name="T3" fmla="*/ 0 h 29"/>
              <a:gd name="T4" fmla="*/ 0 60000 65536"/>
              <a:gd name="T5" fmla="*/ 0 60000 65536"/>
              <a:gd name="T6" fmla="*/ 0 w 152"/>
              <a:gd name="T7" fmla="*/ 0 h 29"/>
              <a:gd name="T8" fmla="*/ 152 w 152"/>
              <a:gd name="T9" fmla="*/ 29 h 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2" h="29">
                <a:moveTo>
                  <a:pt x="0" y="29"/>
                </a:moveTo>
                <a:cubicBezTo>
                  <a:pt x="0" y="29"/>
                  <a:pt x="76" y="14"/>
                  <a:pt x="152" y="0"/>
                </a:cubicBezTo>
              </a:path>
            </a:pathLst>
          </a:custGeom>
          <a:noFill/>
          <a:ln w="177800" cap="flat" cmpd="sng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797" name="Freeform 53"/>
          <p:cNvSpPr>
            <a:spLocks/>
          </p:cNvSpPr>
          <p:nvPr/>
        </p:nvSpPr>
        <p:spPr bwMode="auto">
          <a:xfrm>
            <a:off x="4292600" y="3192463"/>
            <a:ext cx="250825" cy="80962"/>
          </a:xfrm>
          <a:custGeom>
            <a:avLst/>
            <a:gdLst>
              <a:gd name="T0" fmla="*/ 0 w 158"/>
              <a:gd name="T1" fmla="*/ 51 h 51"/>
              <a:gd name="T2" fmla="*/ 158 w 158"/>
              <a:gd name="T3" fmla="*/ 0 h 51"/>
              <a:gd name="T4" fmla="*/ 0 60000 65536"/>
              <a:gd name="T5" fmla="*/ 0 60000 65536"/>
              <a:gd name="T6" fmla="*/ 0 w 158"/>
              <a:gd name="T7" fmla="*/ 0 h 51"/>
              <a:gd name="T8" fmla="*/ 158 w 158"/>
              <a:gd name="T9" fmla="*/ 51 h 5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8" h="51">
                <a:moveTo>
                  <a:pt x="0" y="51"/>
                </a:moveTo>
                <a:cubicBezTo>
                  <a:pt x="0" y="51"/>
                  <a:pt x="79" y="25"/>
                  <a:pt x="158" y="0"/>
                </a:cubicBezTo>
              </a:path>
            </a:pathLst>
          </a:custGeom>
          <a:noFill/>
          <a:ln w="177800" cap="flat" cmpd="sng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798" name="Freeform 54"/>
          <p:cNvSpPr>
            <a:spLocks/>
          </p:cNvSpPr>
          <p:nvPr/>
        </p:nvSpPr>
        <p:spPr bwMode="auto">
          <a:xfrm>
            <a:off x="7961313" y="4706938"/>
            <a:ext cx="493712" cy="1587"/>
          </a:xfrm>
          <a:custGeom>
            <a:avLst/>
            <a:gdLst>
              <a:gd name="T0" fmla="*/ 311 w 311"/>
              <a:gd name="T1" fmla="*/ 0 h 1"/>
              <a:gd name="T2" fmla="*/ 0 w 311"/>
              <a:gd name="T3" fmla="*/ 0 h 1"/>
              <a:gd name="T4" fmla="*/ 0 60000 65536"/>
              <a:gd name="T5" fmla="*/ 0 60000 65536"/>
              <a:gd name="T6" fmla="*/ 0 w 311"/>
              <a:gd name="T7" fmla="*/ 0 h 1"/>
              <a:gd name="T8" fmla="*/ 311 w 311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11" h="1">
                <a:moveTo>
                  <a:pt x="311" y="0"/>
                </a:moveTo>
                <a:cubicBezTo>
                  <a:pt x="311" y="0"/>
                  <a:pt x="155" y="0"/>
                  <a:pt x="0" y="0"/>
                </a:cubicBezTo>
              </a:path>
            </a:pathLst>
          </a:custGeom>
          <a:noFill/>
          <a:ln w="177800" cap="flat" cmpd="sng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799" name="Rectangle 55"/>
          <p:cNvSpPr>
            <a:spLocks noChangeArrowheads="1"/>
          </p:cNvSpPr>
          <p:nvPr/>
        </p:nvSpPr>
        <p:spPr bwMode="auto">
          <a:xfrm>
            <a:off x="7929563" y="4559300"/>
            <a:ext cx="569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400" b="1">
                <a:solidFill>
                  <a:srgbClr val="FF6FCF"/>
                </a:solidFill>
              </a:rPr>
              <a:t>RNA</a:t>
            </a:r>
          </a:p>
        </p:txBody>
      </p: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5308600" y="3148013"/>
            <a:ext cx="1141413" cy="646112"/>
            <a:chOff x="3205" y="1959"/>
            <a:chExt cx="719" cy="407"/>
          </a:xfrm>
        </p:grpSpPr>
        <p:sp>
          <p:nvSpPr>
            <p:cNvPr id="22570" name="AutoShape 57"/>
            <p:cNvSpPr>
              <a:spLocks noChangeArrowheads="1"/>
            </p:cNvSpPr>
            <p:nvPr/>
          </p:nvSpPr>
          <p:spPr bwMode="auto">
            <a:xfrm>
              <a:off x="3392" y="2141"/>
              <a:ext cx="532" cy="214"/>
            </a:xfrm>
            <a:prstGeom prst="roundRect">
              <a:avLst>
                <a:gd name="adj" fmla="val 16667"/>
              </a:avLst>
            </a:prstGeom>
            <a:solidFill>
              <a:srgbClr val="FFC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tIns="0" rIns="0" bIns="0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CC0000"/>
                  </a:solidFill>
                </a:rPr>
                <a:t>ligase</a:t>
              </a:r>
            </a:p>
          </p:txBody>
        </p:sp>
        <p:grpSp>
          <p:nvGrpSpPr>
            <p:cNvPr id="22571" name="Group 58"/>
            <p:cNvGrpSpPr>
              <a:grpSpLocks/>
            </p:cNvGrpSpPr>
            <p:nvPr/>
          </p:nvGrpSpPr>
          <p:grpSpPr bwMode="auto">
            <a:xfrm>
              <a:off x="3205" y="1959"/>
              <a:ext cx="249" cy="407"/>
              <a:chOff x="3205" y="1759"/>
              <a:chExt cx="249" cy="407"/>
            </a:xfrm>
          </p:grpSpPr>
          <p:sp>
            <p:nvSpPr>
              <p:cNvPr id="22572" name="Oval 59"/>
              <p:cNvSpPr>
                <a:spLocks noChangeArrowheads="1"/>
              </p:cNvSpPr>
              <p:nvPr/>
            </p:nvSpPr>
            <p:spPr bwMode="auto">
              <a:xfrm>
                <a:off x="3205" y="1917"/>
                <a:ext cx="249" cy="249"/>
              </a:xfrm>
              <a:prstGeom prst="ellipse">
                <a:avLst/>
              </a:prstGeom>
              <a:solidFill>
                <a:srgbClr val="CC0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3" name="AutoShape 60"/>
              <p:cNvSpPr>
                <a:spLocks noChangeArrowheads="1"/>
              </p:cNvSpPr>
              <p:nvPr/>
            </p:nvSpPr>
            <p:spPr bwMode="auto">
              <a:xfrm>
                <a:off x="3207" y="1759"/>
                <a:ext cx="244" cy="263"/>
              </a:xfrm>
              <a:prstGeom prst="triangle">
                <a:avLst>
                  <a:gd name="adj" fmla="val 50000"/>
                </a:avLst>
              </a:prstGeom>
              <a:solidFill>
                <a:srgbClr val="CC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57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5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0" dur="3000"/>
                                        <p:tgtEl>
                                          <p:spTgt spid="4157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5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5" dur="3000"/>
                                        <p:tgtEl>
                                          <p:spTgt spid="415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0" dur="2000"/>
                                        <p:tgtEl>
                                          <p:spTgt spid="4157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5" dur="2000"/>
                                        <p:tgtEl>
                                          <p:spTgt spid="4157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5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ring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8" dur="500"/>
                                        <p:tgtEl>
                                          <p:spTgt spid="415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5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5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5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5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5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805" grpId="0" animBg="1" autoUpdateAnimBg="0"/>
      <p:bldP spid="415746" grpId="0" animBg="1"/>
      <p:bldP spid="415747" grpId="0" animBg="1" autoUpdateAnimBg="0"/>
      <p:bldP spid="415793" grpId="0" animBg="1" autoUpdateAnimBg="0"/>
      <p:bldP spid="415795" grpId="0" animBg="1"/>
      <p:bldP spid="415796" grpId="0" animBg="1"/>
      <p:bldP spid="415797" grpId="0" animBg="1"/>
      <p:bldP spid="415798" grpId="0" animBg="1"/>
      <p:bldP spid="415799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Replication fork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7"/>
          <a:stretch>
            <a:fillRect/>
          </a:stretch>
        </p:blipFill>
        <p:spPr bwMode="auto">
          <a:xfrm>
            <a:off x="525463" y="1905000"/>
            <a:ext cx="8229600" cy="417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533400" y="5562600"/>
            <a:ext cx="4492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500" b="1">
                <a:solidFill>
                  <a:srgbClr val="000005"/>
                </a:solidFill>
              </a:rPr>
              <a:t>3’</a:t>
            </a:r>
            <a:endParaRPr lang="en-US" sz="1900" b="1">
              <a:solidFill>
                <a:srgbClr val="000005"/>
              </a:solidFill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8694738" y="2743200"/>
            <a:ext cx="4492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500" b="1">
                <a:solidFill>
                  <a:srgbClr val="000005"/>
                </a:solidFill>
              </a:rPr>
              <a:t>5’</a:t>
            </a:r>
            <a:endParaRPr lang="en-US" sz="1900" b="1">
              <a:solidFill>
                <a:srgbClr val="000005"/>
              </a:solidFill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8382000" y="2286000"/>
            <a:ext cx="4492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500" b="1">
                <a:solidFill>
                  <a:srgbClr val="000005"/>
                </a:solidFill>
              </a:rPr>
              <a:t>3’</a:t>
            </a:r>
            <a:endParaRPr lang="en-US" sz="1900" b="1">
              <a:solidFill>
                <a:srgbClr val="000005"/>
              </a:solidFill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33400" y="3048000"/>
            <a:ext cx="4492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500" b="1">
                <a:solidFill>
                  <a:srgbClr val="000005"/>
                </a:solidFill>
              </a:rPr>
              <a:t>5’</a:t>
            </a:r>
            <a:endParaRPr lang="en-US" sz="1900" b="1">
              <a:solidFill>
                <a:srgbClr val="000005"/>
              </a:solidFill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388938" y="5105400"/>
            <a:ext cx="449262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500" b="1">
                <a:solidFill>
                  <a:srgbClr val="CC0000"/>
                </a:solidFill>
              </a:rPr>
              <a:t>5’</a:t>
            </a:r>
            <a:endParaRPr lang="en-US" sz="1900" b="1">
              <a:solidFill>
                <a:srgbClr val="000005"/>
              </a:solidFill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6400800" y="3810000"/>
            <a:ext cx="4492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500" b="1">
                <a:solidFill>
                  <a:srgbClr val="CC0000"/>
                </a:solidFill>
              </a:rPr>
              <a:t>3’</a:t>
            </a:r>
            <a:endParaRPr lang="en-US" sz="1900" b="1">
              <a:solidFill>
                <a:srgbClr val="000005"/>
              </a:solidFill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762000" y="3352800"/>
            <a:ext cx="4492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500" b="1">
                <a:solidFill>
                  <a:srgbClr val="CC0000"/>
                </a:solidFill>
              </a:rPr>
              <a:t>3’</a:t>
            </a:r>
            <a:endParaRPr lang="en-US" sz="1900" b="1">
              <a:solidFill>
                <a:srgbClr val="000005"/>
              </a:solidFill>
            </a:endParaRPr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5943600" y="3352800"/>
            <a:ext cx="449263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500" b="1">
                <a:solidFill>
                  <a:srgbClr val="CC0000"/>
                </a:solidFill>
              </a:rPr>
              <a:t>5’</a:t>
            </a:r>
            <a:endParaRPr lang="en-US" sz="1900" b="1">
              <a:solidFill>
                <a:srgbClr val="000005"/>
              </a:solidFill>
            </a:endParaRPr>
          </a:p>
        </p:txBody>
      </p:sp>
      <p:sp>
        <p:nvSpPr>
          <p:cNvPr id="418828" name="Rectangle 12"/>
          <p:cNvSpPr>
            <a:spLocks noChangeArrowheads="1"/>
          </p:cNvSpPr>
          <p:nvPr/>
        </p:nvSpPr>
        <p:spPr bwMode="auto">
          <a:xfrm>
            <a:off x="7618413" y="3886200"/>
            <a:ext cx="128746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200" b="1">
                <a:solidFill>
                  <a:srgbClr val="660000"/>
                </a:solidFill>
              </a:rPr>
              <a:t>helicase</a:t>
            </a:r>
            <a:endParaRPr lang="en-US" sz="3000" b="1">
              <a:solidFill>
                <a:srgbClr val="0F116A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514600" y="5715000"/>
            <a:ext cx="4572000" cy="655638"/>
            <a:chOff x="1584" y="3600"/>
            <a:chExt cx="2880" cy="413"/>
          </a:xfrm>
        </p:grpSpPr>
        <p:sp>
          <p:nvSpPr>
            <p:cNvPr id="25624" name="AutoShape 14"/>
            <p:cNvSpPr>
              <a:spLocks noChangeArrowheads="1"/>
            </p:cNvSpPr>
            <p:nvPr/>
          </p:nvSpPr>
          <p:spPr bwMode="auto">
            <a:xfrm>
              <a:off x="1584" y="3600"/>
              <a:ext cx="2880" cy="192"/>
            </a:xfrm>
            <a:prstGeom prst="rightArrow">
              <a:avLst>
                <a:gd name="adj1" fmla="val 59370"/>
                <a:gd name="adj2" fmla="val 213819"/>
              </a:avLst>
            </a:prstGeom>
            <a:solidFill>
              <a:srgbClr val="00000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5" name="Rectangle 15"/>
            <p:cNvSpPr>
              <a:spLocks noChangeArrowheads="1"/>
            </p:cNvSpPr>
            <p:nvPr/>
          </p:nvSpPr>
          <p:spPr bwMode="auto">
            <a:xfrm>
              <a:off x="1824" y="3744"/>
              <a:ext cx="2013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sz="2200" b="1">
                  <a:solidFill>
                    <a:srgbClr val="000005"/>
                  </a:solidFill>
                </a:rPr>
                <a:t>direction of replication</a:t>
              </a:r>
              <a:endParaRPr lang="en-US" sz="3000" b="1">
                <a:solidFill>
                  <a:srgbClr val="0F116A"/>
                </a:solidFill>
              </a:endParaRPr>
            </a:p>
          </p:txBody>
        </p:sp>
      </p:grpSp>
      <p:sp>
        <p:nvSpPr>
          <p:cNvPr id="418833" name="Rectangle 17"/>
          <p:cNvSpPr>
            <a:spLocks noChangeArrowheads="1"/>
          </p:cNvSpPr>
          <p:nvPr/>
        </p:nvSpPr>
        <p:spPr bwMode="auto">
          <a:xfrm>
            <a:off x="6151563" y="2536825"/>
            <a:ext cx="12557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200" b="1">
                <a:solidFill>
                  <a:srgbClr val="CC0000"/>
                </a:solidFill>
              </a:rPr>
              <a:t>primase</a:t>
            </a:r>
            <a:endParaRPr lang="en-US" sz="2200" b="1">
              <a:solidFill>
                <a:srgbClr val="660000"/>
              </a:solidFill>
            </a:endParaRPr>
          </a:p>
        </p:txBody>
      </p:sp>
      <p:sp>
        <p:nvSpPr>
          <p:cNvPr id="418834" name="Rectangle 18"/>
          <p:cNvSpPr>
            <a:spLocks noChangeArrowheads="1"/>
          </p:cNvSpPr>
          <p:nvPr/>
        </p:nvSpPr>
        <p:spPr bwMode="auto">
          <a:xfrm>
            <a:off x="5414963" y="4595813"/>
            <a:ext cx="20478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2200" b="1">
                <a:solidFill>
                  <a:srgbClr val="660000"/>
                </a:solidFill>
              </a:rPr>
              <a:t>DNA </a:t>
            </a:r>
            <a:br>
              <a:rPr lang="en-US" sz="2200" b="1">
                <a:solidFill>
                  <a:srgbClr val="660000"/>
                </a:solidFill>
              </a:rPr>
            </a:br>
            <a:r>
              <a:rPr lang="en-US" sz="2200" b="1">
                <a:solidFill>
                  <a:srgbClr val="660000"/>
                </a:solidFill>
              </a:rPr>
              <a:t>polymerase III</a:t>
            </a:r>
          </a:p>
        </p:txBody>
      </p:sp>
      <p:sp>
        <p:nvSpPr>
          <p:cNvPr id="418835" name="Rectangle 19"/>
          <p:cNvSpPr>
            <a:spLocks noChangeArrowheads="1"/>
          </p:cNvSpPr>
          <p:nvPr/>
        </p:nvSpPr>
        <p:spPr bwMode="auto">
          <a:xfrm>
            <a:off x="2216150" y="1365250"/>
            <a:ext cx="20478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2200" b="1">
                <a:solidFill>
                  <a:srgbClr val="660000"/>
                </a:solidFill>
              </a:rPr>
              <a:t>DNA </a:t>
            </a:r>
            <a:br>
              <a:rPr lang="en-US" sz="2200" b="1">
                <a:solidFill>
                  <a:srgbClr val="660000"/>
                </a:solidFill>
              </a:rPr>
            </a:br>
            <a:r>
              <a:rPr lang="en-US" sz="2200" b="1">
                <a:solidFill>
                  <a:srgbClr val="660000"/>
                </a:solidFill>
              </a:rPr>
              <a:t>polymerase III</a:t>
            </a:r>
          </a:p>
        </p:txBody>
      </p:sp>
      <p:sp>
        <p:nvSpPr>
          <p:cNvPr id="418836" name="Rectangle 20"/>
          <p:cNvSpPr>
            <a:spLocks noChangeArrowheads="1"/>
          </p:cNvSpPr>
          <p:nvPr/>
        </p:nvSpPr>
        <p:spPr bwMode="auto">
          <a:xfrm>
            <a:off x="436563" y="1912938"/>
            <a:ext cx="18923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2200" b="1">
                <a:solidFill>
                  <a:srgbClr val="660000"/>
                </a:solidFill>
              </a:rPr>
              <a:t>DNA </a:t>
            </a:r>
            <a:br>
              <a:rPr lang="en-US" sz="2200" b="1">
                <a:solidFill>
                  <a:srgbClr val="660000"/>
                </a:solidFill>
              </a:rPr>
            </a:br>
            <a:r>
              <a:rPr lang="en-US" sz="2200" b="1">
                <a:solidFill>
                  <a:srgbClr val="660000"/>
                </a:solidFill>
              </a:rPr>
              <a:t>polymerase I</a:t>
            </a:r>
          </a:p>
        </p:txBody>
      </p:sp>
      <p:sp>
        <p:nvSpPr>
          <p:cNvPr id="418837" name="Rectangle 21"/>
          <p:cNvSpPr>
            <a:spLocks noChangeArrowheads="1"/>
          </p:cNvSpPr>
          <p:nvPr/>
        </p:nvSpPr>
        <p:spPr bwMode="auto">
          <a:xfrm>
            <a:off x="1760538" y="3173413"/>
            <a:ext cx="97631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2200" b="1">
                <a:solidFill>
                  <a:srgbClr val="000060"/>
                </a:solidFill>
              </a:rPr>
              <a:t>ligase</a:t>
            </a:r>
          </a:p>
        </p:txBody>
      </p:sp>
      <p:sp>
        <p:nvSpPr>
          <p:cNvPr id="418838" name="AutoShape 22"/>
          <p:cNvSpPr>
            <a:spLocks noChangeArrowheads="1"/>
          </p:cNvSpPr>
          <p:nvPr/>
        </p:nvSpPr>
        <p:spPr bwMode="auto">
          <a:xfrm>
            <a:off x="3281363" y="2665413"/>
            <a:ext cx="1411287" cy="596900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2200" b="1">
                <a:solidFill>
                  <a:srgbClr val="006604"/>
                </a:solidFill>
              </a:rPr>
              <a:t>Okazaki </a:t>
            </a:r>
            <a:br>
              <a:rPr lang="en-US" sz="2200" b="1">
                <a:solidFill>
                  <a:srgbClr val="006604"/>
                </a:solidFill>
              </a:rPr>
            </a:br>
            <a:r>
              <a:rPr lang="en-US" sz="2200" b="1">
                <a:solidFill>
                  <a:srgbClr val="006604"/>
                </a:solidFill>
              </a:rPr>
              <a:t>fragments</a:t>
            </a:r>
          </a:p>
        </p:txBody>
      </p:sp>
      <p:sp>
        <p:nvSpPr>
          <p:cNvPr id="418839" name="AutoShape 23"/>
          <p:cNvSpPr>
            <a:spLocks noChangeArrowheads="1"/>
          </p:cNvSpPr>
          <p:nvPr/>
        </p:nvSpPr>
        <p:spPr bwMode="auto">
          <a:xfrm>
            <a:off x="1412875" y="5345113"/>
            <a:ext cx="2292350" cy="3524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2600" b="1">
                <a:solidFill>
                  <a:srgbClr val="006604"/>
                </a:solidFill>
              </a:rPr>
              <a:t>leading strand</a:t>
            </a:r>
          </a:p>
        </p:txBody>
      </p:sp>
      <p:sp>
        <p:nvSpPr>
          <p:cNvPr id="418840" name="AutoShape 24"/>
          <p:cNvSpPr>
            <a:spLocks noChangeArrowheads="1"/>
          </p:cNvSpPr>
          <p:nvPr/>
        </p:nvSpPr>
        <p:spPr bwMode="auto">
          <a:xfrm>
            <a:off x="4826000" y="1527175"/>
            <a:ext cx="2309813" cy="352425"/>
          </a:xfrm>
          <a:prstGeom prst="roundRect">
            <a:avLst>
              <a:gd name="adj" fmla="val 16667"/>
            </a:avLst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lnSpc>
                <a:spcPct val="80000"/>
              </a:lnSpc>
            </a:pPr>
            <a:r>
              <a:rPr lang="en-US" sz="2600" b="1">
                <a:solidFill>
                  <a:srgbClr val="006604"/>
                </a:solidFill>
              </a:rPr>
              <a:t>lagging strand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195309" y="6248400"/>
            <a:ext cx="1296140" cy="525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18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8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188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1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8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18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18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8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88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28" grpId="0" build="p" autoUpdateAnimBg="0"/>
      <p:bldP spid="418833" grpId="0" build="p" autoUpdateAnimBg="0"/>
      <p:bldP spid="418834" grpId="0" build="p" autoUpdateAnimBg="0"/>
      <p:bldP spid="418835" grpId="0" build="p" autoUpdateAnimBg="0"/>
      <p:bldP spid="418836" grpId="0" build="p" autoUpdateAnimBg="0"/>
      <p:bldP spid="418837" grpId="0" build="p" autoUpdateAnimBg="0"/>
      <p:bldP spid="418838" grpId="0" build="p" autoUpdateAnimBg="0"/>
      <p:bldP spid="418839" grpId="0" build="p" autoUpdateAnimBg="0"/>
      <p:bldP spid="418840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Double helix structure of DNA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67"/>
          <a:stretch>
            <a:fillRect/>
          </a:stretch>
        </p:blipFill>
        <p:spPr bwMode="auto">
          <a:xfrm>
            <a:off x="355600" y="1225550"/>
            <a:ext cx="8483600" cy="4565650"/>
          </a:xfrm>
          <a:prstGeom prst="rect">
            <a:avLst/>
          </a:prstGeom>
          <a:solidFill>
            <a:srgbClr val="FFEA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886" name="Rectangle 6"/>
          <p:cNvSpPr>
            <a:spLocks noChangeArrowheads="1"/>
          </p:cNvSpPr>
          <p:nvPr/>
        </p:nvSpPr>
        <p:spPr bwMode="auto">
          <a:xfrm>
            <a:off x="0" y="5834063"/>
            <a:ext cx="9144000" cy="1006475"/>
          </a:xfrm>
          <a:prstGeom prst="rect">
            <a:avLst/>
          </a:prstGeom>
          <a:solidFill>
            <a:srgbClr val="FFEA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720" anchor="ctr">
            <a:spAutoFit/>
          </a:bodyPr>
          <a:lstStyle/>
          <a:p>
            <a:pPr algn="l">
              <a:tabLst>
                <a:tab pos="8691563" algn="r"/>
              </a:tabLst>
            </a:pPr>
            <a:r>
              <a:rPr lang="en-US" sz="2000" b="1" i="1">
                <a:solidFill>
                  <a:schemeClr val="tx2"/>
                </a:solidFill>
              </a:rPr>
              <a:t>“It has not escaped our notice that the specific pairing we have postulated immediately suggests a possible copying mechanism for the genetic material.”	</a:t>
            </a:r>
            <a:r>
              <a:rPr lang="en-US" sz="2000" b="1" i="1">
                <a:solidFill>
                  <a:srgbClr val="0F116A"/>
                </a:solidFill>
              </a:rPr>
              <a:t>Watson &amp; Crick</a:t>
            </a:r>
            <a:endParaRPr lang="en-US" sz="2000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Editing &amp; proofreading DNA</a:t>
            </a:r>
          </a:p>
        </p:txBody>
      </p:sp>
      <p:sp>
        <p:nvSpPr>
          <p:cNvPr id="4229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54050" y="1384300"/>
            <a:ext cx="4298950" cy="4614863"/>
          </a:xfrm>
          <a:noFill/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sz="2400" smtClean="0"/>
              <a:t>1000 bases/second = </a:t>
            </a:r>
            <a:br>
              <a:rPr lang="en-US" sz="2400" smtClean="0"/>
            </a:br>
            <a:r>
              <a:rPr lang="en-US" sz="2400" smtClean="0"/>
              <a:t>lots of typos!</a:t>
            </a:r>
          </a:p>
          <a:p>
            <a:pPr eaLnBrk="1" hangingPunct="1">
              <a:lnSpc>
                <a:spcPct val="110000"/>
              </a:lnSpc>
            </a:pPr>
            <a:r>
              <a:rPr lang="en-US" sz="2400" smtClean="0"/>
              <a:t>DNA polymerase I</a:t>
            </a:r>
            <a:r>
              <a:rPr lang="en-US" sz="2800" smtClean="0"/>
              <a:t>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u="sng" smtClean="0">
                <a:solidFill>
                  <a:srgbClr val="CC0000"/>
                </a:solidFill>
              </a:rPr>
              <a:t>proofreads</a:t>
            </a:r>
            <a:r>
              <a:rPr lang="en-US" sz="2000" smtClean="0"/>
              <a:t> &amp; corrects typos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repairs </a:t>
            </a:r>
            <a:r>
              <a:rPr lang="en-US" sz="2000" u="sng" smtClean="0">
                <a:solidFill>
                  <a:srgbClr val="CC0000"/>
                </a:solidFill>
              </a:rPr>
              <a:t>mismatched</a:t>
            </a:r>
            <a:r>
              <a:rPr lang="en-US" sz="2000" smtClean="0"/>
              <a:t> bases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removes </a:t>
            </a:r>
            <a:r>
              <a:rPr lang="en-US" sz="2000" u="sng" smtClean="0">
                <a:solidFill>
                  <a:srgbClr val="CC0000"/>
                </a:solidFill>
              </a:rPr>
              <a:t>abnormal</a:t>
            </a:r>
            <a:r>
              <a:rPr lang="en-US" sz="2000" smtClean="0"/>
              <a:t> bases</a:t>
            </a:r>
          </a:p>
          <a:p>
            <a:pPr marL="1085850" lvl="2" eaLnBrk="1" hangingPunct="1">
              <a:lnSpc>
                <a:spcPct val="110000"/>
              </a:lnSpc>
            </a:pPr>
            <a:r>
              <a:rPr lang="en-US" sz="1800" smtClean="0"/>
              <a:t>repairs damage </a:t>
            </a:r>
            <a:br>
              <a:rPr lang="en-US" sz="1800" smtClean="0"/>
            </a:br>
            <a:r>
              <a:rPr lang="en-US" sz="1800" smtClean="0"/>
              <a:t>throughout life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reduces error rate from </a:t>
            </a:r>
            <a:br>
              <a:rPr lang="en-US" sz="2000" smtClean="0"/>
            </a:br>
            <a:r>
              <a:rPr lang="en-US" sz="2000" smtClean="0"/>
              <a:t>1 in 10,000 to </a:t>
            </a:r>
            <a:br>
              <a:rPr lang="en-US" sz="2000" smtClean="0"/>
            </a:br>
            <a:r>
              <a:rPr lang="en-US" sz="2000" smtClean="0"/>
              <a:t>1 in 100 million bases</a:t>
            </a:r>
            <a:endParaRPr lang="en-US" sz="2400" smtClean="0"/>
          </a:p>
        </p:txBody>
      </p:sp>
      <p:pic>
        <p:nvPicPr>
          <p:cNvPr id="27652" name="Picture 4" descr="16-17-DNARepair-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0"/>
          <a:stretch>
            <a:fillRect/>
          </a:stretch>
        </p:blipFill>
        <p:spPr bwMode="auto">
          <a:xfrm>
            <a:off x="4795838" y="1219200"/>
            <a:ext cx="4348162" cy="518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195309" y="6248400"/>
            <a:ext cx="1296140" cy="525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2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2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2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2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2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22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2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Fast &amp; accurate!</a:t>
            </a:r>
          </a:p>
        </p:txBody>
      </p:sp>
      <p:sp>
        <p:nvSpPr>
          <p:cNvPr id="4249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742950" y="1371600"/>
            <a:ext cx="8401050" cy="5349875"/>
          </a:xfrm>
        </p:spPr>
        <p:txBody>
          <a:bodyPr/>
          <a:lstStyle/>
          <a:p>
            <a:pPr eaLnBrk="1" hangingPunct="1">
              <a:buClrTx/>
            </a:pPr>
            <a:r>
              <a:rPr lang="en-US" smtClean="0"/>
              <a:t>It takes </a:t>
            </a:r>
            <a:r>
              <a:rPr lang="en-US" i="1" u="sng" smtClean="0"/>
              <a:t>E</a:t>
            </a:r>
            <a:r>
              <a:rPr lang="en-US" u="sng" smtClean="0"/>
              <a:t>. </a:t>
            </a:r>
            <a:r>
              <a:rPr lang="en-US" i="1" u="sng" smtClean="0"/>
              <a:t>coli</a:t>
            </a:r>
            <a:r>
              <a:rPr lang="en-US" smtClean="0"/>
              <a:t> &lt;1 hour to copy </a:t>
            </a:r>
            <a:br>
              <a:rPr lang="en-US" smtClean="0"/>
            </a:br>
            <a:r>
              <a:rPr lang="en-US" smtClean="0"/>
              <a:t>5 million base pairs in its single chromosome </a:t>
            </a:r>
          </a:p>
          <a:p>
            <a:pPr lvl="1" eaLnBrk="1" hangingPunct="1">
              <a:buClrTx/>
            </a:pPr>
            <a:r>
              <a:rPr lang="en-US" smtClean="0"/>
              <a:t>divide to form 2 identical daughter cells</a:t>
            </a:r>
          </a:p>
          <a:p>
            <a:pPr eaLnBrk="1" hangingPunct="1">
              <a:buClrTx/>
            </a:pPr>
            <a:r>
              <a:rPr lang="en-US" smtClean="0"/>
              <a:t>Human cell copies its 6 billion bases &amp; divide into daughter cells in only few hours</a:t>
            </a:r>
          </a:p>
          <a:p>
            <a:pPr lvl="1" eaLnBrk="1" hangingPunct="1">
              <a:buClrTx/>
            </a:pPr>
            <a:r>
              <a:rPr lang="en-US" smtClean="0"/>
              <a:t>remarkably accurate</a:t>
            </a:r>
          </a:p>
          <a:p>
            <a:pPr lvl="1" eaLnBrk="1" hangingPunct="1">
              <a:buClrTx/>
            </a:pPr>
            <a:r>
              <a:rPr lang="en-US" smtClean="0"/>
              <a:t>only ~1 error per 100 million bases</a:t>
            </a:r>
          </a:p>
          <a:p>
            <a:pPr lvl="1" eaLnBrk="1" hangingPunct="1">
              <a:buClrTx/>
            </a:pPr>
            <a:r>
              <a:rPr lang="en-US" smtClean="0"/>
              <a:t>~30 errors per cell cycle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95309" y="6248400"/>
            <a:ext cx="1296140" cy="525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4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4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4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4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4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4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4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4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96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Directionality of DNA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3352800" cy="2819400"/>
          </a:xfrm>
        </p:spPr>
        <p:txBody>
          <a:bodyPr/>
          <a:lstStyle/>
          <a:p>
            <a:pPr eaLnBrk="1" hangingPunct="1"/>
            <a:r>
              <a:rPr lang="en-US" smtClean="0"/>
              <a:t>You need to number the carbons!</a:t>
            </a:r>
          </a:p>
          <a:p>
            <a:pPr lvl="1" eaLnBrk="1" hangingPunct="1"/>
            <a:r>
              <a:rPr lang="en-US" smtClean="0"/>
              <a:t>it matters!</a:t>
            </a:r>
          </a:p>
        </p:txBody>
      </p:sp>
      <p:pic>
        <p:nvPicPr>
          <p:cNvPr id="6148" name="Picture 4" descr="14_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1" t="7500" r="22501" b="7500"/>
          <a:stretch>
            <a:fillRect/>
          </a:stretch>
        </p:blipFill>
        <p:spPr bwMode="auto">
          <a:xfrm>
            <a:off x="4191000" y="1295400"/>
            <a:ext cx="4625975" cy="536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816600" y="6202363"/>
            <a:ext cx="4762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000000"/>
                </a:solidFill>
              </a:rPr>
              <a:t>OH</a:t>
            </a:r>
            <a:endParaRPr lang="en-US" b="1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149850" y="3786188"/>
            <a:ext cx="57943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000000"/>
                </a:solidFill>
              </a:rPr>
              <a:t>CH</a:t>
            </a:r>
            <a:r>
              <a:rPr lang="en-US" sz="2500" b="1" baseline="-25000">
                <a:solidFill>
                  <a:srgbClr val="000000"/>
                </a:solidFill>
              </a:rPr>
              <a:t>2</a:t>
            </a:r>
            <a:endParaRPr lang="en-US" b="1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6376988" y="4183063"/>
            <a:ext cx="24765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000000"/>
                </a:solidFill>
              </a:rPr>
              <a:t>O</a:t>
            </a:r>
            <a:endParaRPr lang="en-US" b="1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732338" y="4829175"/>
            <a:ext cx="25558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CC0000"/>
                </a:solidFill>
              </a:rPr>
              <a:t>4</a:t>
            </a:r>
            <a:r>
              <a:rPr lang="en-US" sz="2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4691063" y="3786188"/>
            <a:ext cx="25558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CC0000"/>
                </a:solidFill>
              </a:rPr>
              <a:t>5</a:t>
            </a:r>
            <a:r>
              <a:rPr lang="en-US" sz="2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  <a:endParaRPr lang="en-US" sz="2200" b="1">
              <a:solidFill>
                <a:srgbClr val="CC0000"/>
              </a:solidFill>
              <a:latin typeface="MathematicalPi 1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314950" y="5819775"/>
            <a:ext cx="25558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CC0000"/>
                </a:solidFill>
              </a:rPr>
              <a:t>3</a:t>
            </a:r>
            <a:r>
              <a:rPr lang="en-US" sz="2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7054850" y="5976938"/>
            <a:ext cx="25558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CC0000"/>
                </a:solidFill>
              </a:rPr>
              <a:t>2</a:t>
            </a:r>
            <a:r>
              <a:rPr lang="en-US" sz="2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7983538" y="4816475"/>
            <a:ext cx="25558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CC0000"/>
                </a:solidFill>
              </a:rPr>
              <a:t>1</a:t>
            </a:r>
            <a:r>
              <a:rPr lang="en-US" sz="2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4959350" y="1622425"/>
            <a:ext cx="579438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000000"/>
                </a:solidFill>
              </a:rPr>
              <a:t>PO</a:t>
            </a:r>
            <a:r>
              <a:rPr lang="en-US" sz="2500" b="1" baseline="-25000">
                <a:solidFill>
                  <a:srgbClr val="000000"/>
                </a:solidFill>
              </a:rPr>
              <a:t>4</a:t>
            </a:r>
            <a:endParaRPr lang="en-US" b="1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7269163" y="2901950"/>
            <a:ext cx="1041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000000"/>
                </a:solidFill>
              </a:rPr>
              <a:t>N base</a:t>
            </a:r>
            <a:endParaRPr lang="en-US" b="1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6067425" y="4953000"/>
            <a:ext cx="9525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500" b="1">
                <a:solidFill>
                  <a:srgbClr val="000000"/>
                </a:solidFill>
              </a:rPr>
              <a:t>ribose</a:t>
            </a:r>
            <a:endParaRPr lang="en-US" b="1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6629400" y="1371600"/>
            <a:ext cx="2089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000" b="1">
                <a:solidFill>
                  <a:schemeClr val="tx2"/>
                </a:solidFill>
              </a:rPr>
              <a:t>nucleotide</a:t>
            </a:r>
          </a:p>
        </p:txBody>
      </p:sp>
      <p:pic>
        <p:nvPicPr>
          <p:cNvPr id="380947" name="Picture 19" descr="penguin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400" y="5486400"/>
            <a:ext cx="127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0948" name="AutoShape 20"/>
          <p:cNvSpPr>
            <a:spLocks noChangeArrowheads="1"/>
          </p:cNvSpPr>
          <p:nvPr/>
        </p:nvSpPr>
        <p:spPr bwMode="auto">
          <a:xfrm flipH="1">
            <a:off x="1524000" y="3962400"/>
            <a:ext cx="2438400" cy="1219200"/>
          </a:xfrm>
          <a:prstGeom prst="wedgeEllipseCallout">
            <a:avLst>
              <a:gd name="adj1" fmla="val 60741"/>
              <a:gd name="adj2" fmla="val 88537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 sz="1800" b="1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This will be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IMPORTANT</a:t>
            </a:r>
            <a:r>
              <a:rPr lang="en-US" sz="1800" b="1" i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!!</a:t>
            </a:r>
            <a:endParaRPr lang="en-US" sz="1800" b="1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  <a:p>
            <a:endParaRPr lang="en-US" sz="1800" b="1">
              <a:solidFill>
                <a:srgbClr val="0F116A"/>
              </a:solidFill>
              <a:latin typeface="Comic Sans MS" pitchFamily="1" charset="0"/>
              <a:ea typeface="Geneva" pitchFamily="1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0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09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48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DNA backbone</a:t>
            </a:r>
          </a:p>
        </p:txBody>
      </p:sp>
      <p:sp>
        <p:nvSpPr>
          <p:cNvPr id="38297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4953000" cy="2743200"/>
          </a:xfrm>
        </p:spPr>
        <p:txBody>
          <a:bodyPr/>
          <a:lstStyle/>
          <a:p>
            <a:pPr eaLnBrk="1" hangingPunct="1"/>
            <a:r>
              <a:rPr lang="en-US" smtClean="0"/>
              <a:t>Putting the DNA backbone together</a:t>
            </a:r>
          </a:p>
          <a:p>
            <a:pPr lvl="1" eaLnBrk="1" hangingPunct="1"/>
            <a:r>
              <a:rPr lang="en-US" smtClean="0"/>
              <a:t>refer to the 3</a:t>
            </a:r>
            <a:r>
              <a:rPr lang="en-US" smtClean="0">
                <a:sym typeface="Symbol" pitchFamily="-93" charset="2"/>
              </a:rPr>
              <a:t></a:t>
            </a:r>
            <a:r>
              <a:rPr lang="en-US" smtClean="0"/>
              <a:t> and 5</a:t>
            </a:r>
            <a:r>
              <a:rPr lang="en-US" smtClean="0">
                <a:sym typeface="Symbol" pitchFamily="-93" charset="2"/>
              </a:rPr>
              <a:t></a:t>
            </a:r>
            <a:r>
              <a:rPr lang="en-US" smtClean="0"/>
              <a:t> ends of the DNA</a:t>
            </a:r>
          </a:p>
          <a:p>
            <a:pPr lvl="2" eaLnBrk="1" hangingPunct="1"/>
            <a:r>
              <a:rPr lang="en-US" smtClean="0"/>
              <a:t>the last trailing carbon</a:t>
            </a:r>
          </a:p>
        </p:txBody>
      </p:sp>
      <p:pic>
        <p:nvPicPr>
          <p:cNvPr id="7172" name="Picture 4" descr="14_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9" r="33749"/>
          <a:stretch>
            <a:fillRect/>
          </a:stretch>
        </p:blipFill>
        <p:spPr bwMode="auto">
          <a:xfrm>
            <a:off x="6249988" y="381000"/>
            <a:ext cx="2733675" cy="630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7340600" y="5878513"/>
            <a:ext cx="419100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OH</a:t>
            </a:r>
            <a:endParaRPr lang="en-US" sz="2200" b="1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7616825" y="4829175"/>
            <a:ext cx="2174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O</a:t>
            </a:r>
            <a:endParaRPr lang="en-US" sz="2200" b="1"/>
          </a:p>
        </p:txBody>
      </p:sp>
      <p:sp>
        <p:nvSpPr>
          <p:cNvPr id="382983" name="Rectangle 7"/>
          <p:cNvSpPr>
            <a:spLocks noChangeArrowheads="1"/>
          </p:cNvSpPr>
          <p:nvPr/>
        </p:nvSpPr>
        <p:spPr bwMode="auto">
          <a:xfrm>
            <a:off x="7412038" y="6281738"/>
            <a:ext cx="320675" cy="396875"/>
          </a:xfrm>
          <a:prstGeom prst="rect">
            <a:avLst/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tIns="0" rIns="9144" bIns="0">
            <a:spAutoFit/>
          </a:bodyPr>
          <a:lstStyle/>
          <a:p>
            <a:pPr eaLnBrk="1" hangingPunct="1"/>
            <a:r>
              <a:rPr lang="en-US" sz="2600" b="1">
                <a:solidFill>
                  <a:srgbClr val="CC0000"/>
                </a:solidFill>
              </a:rPr>
              <a:t>3</a:t>
            </a:r>
            <a:r>
              <a:rPr lang="en-US" sz="26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  <a:endParaRPr lang="en-US" sz="2600" b="1">
              <a:solidFill>
                <a:srgbClr val="000000"/>
              </a:solidFill>
              <a:latin typeface="MathematicalPi 1" charset="0"/>
              <a:sym typeface="Symbol" pitchFamily="-93" charset="2"/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661150" y="1116013"/>
            <a:ext cx="5095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PO</a:t>
            </a:r>
            <a:r>
              <a:rPr lang="en-US" sz="2200" b="1" baseline="-25000">
                <a:solidFill>
                  <a:srgbClr val="000000"/>
                </a:solidFill>
              </a:rPr>
              <a:t>4</a:t>
            </a:r>
            <a:endParaRPr lang="en-US" sz="2200" b="1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8027988" y="4259263"/>
            <a:ext cx="6365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base</a:t>
            </a:r>
            <a:endParaRPr lang="en-US" sz="2200" b="1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686550" y="2082800"/>
            <a:ext cx="5095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CH</a:t>
            </a:r>
            <a:r>
              <a:rPr lang="en-US" sz="2200" b="1" baseline="-25000">
                <a:solidFill>
                  <a:srgbClr val="000000"/>
                </a:solidFill>
              </a:rPr>
              <a:t>2</a:t>
            </a:r>
            <a:endParaRPr lang="en-US" sz="2200" b="1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7299325" y="2422525"/>
            <a:ext cx="217488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O</a:t>
            </a:r>
            <a:endParaRPr lang="en-US" sz="2200" b="1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7723188" y="1878013"/>
            <a:ext cx="6365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base</a:t>
            </a:r>
            <a:endParaRPr lang="en-US" sz="2200" b="1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7016750" y="4125913"/>
            <a:ext cx="2174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O</a:t>
            </a:r>
            <a:endParaRPr lang="en-US" sz="2200" b="1"/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7037388" y="3759200"/>
            <a:ext cx="18573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P</a:t>
            </a:r>
            <a:endParaRPr lang="en-US" sz="2200" b="1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7027863" y="3421063"/>
            <a:ext cx="2174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O</a:t>
            </a:r>
            <a:endParaRPr lang="en-US" sz="2200" b="1"/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7023100" y="2889250"/>
            <a:ext cx="2016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C</a:t>
            </a:r>
            <a:endParaRPr lang="en-US" sz="2200" b="1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7364413" y="3768725"/>
            <a:ext cx="217487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O</a:t>
            </a:r>
            <a:endParaRPr lang="en-US" sz="2200" b="1"/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6516688" y="3768725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 baseline="30000">
                <a:solidFill>
                  <a:srgbClr val="000000"/>
                </a:solidFill>
              </a:rPr>
              <a:t>–</a:t>
            </a:r>
            <a:r>
              <a:rPr lang="en-US" sz="2200" b="1">
                <a:solidFill>
                  <a:srgbClr val="000000"/>
                </a:solidFill>
              </a:rPr>
              <a:t>O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7056438" y="4516438"/>
            <a:ext cx="509587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2200" b="1">
                <a:solidFill>
                  <a:srgbClr val="000000"/>
                </a:solidFill>
              </a:rPr>
              <a:t>CH</a:t>
            </a:r>
            <a:r>
              <a:rPr lang="en-US" sz="2200" b="1" baseline="-25000">
                <a:solidFill>
                  <a:srgbClr val="000000"/>
                </a:solidFill>
              </a:rPr>
              <a:t>2</a:t>
            </a:r>
            <a:endParaRPr lang="en-US" sz="2200" b="1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8297863" y="5203825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1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7969250" y="5667375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2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6978650" y="5195888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4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6865938" y="4579938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5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8001000" y="2830513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1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7635875" y="3294063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2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7261225" y="5675313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3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6934200" y="3217863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3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6629400" y="2814638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4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6516688" y="2152650"/>
            <a:ext cx="152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n-US" sz="1500" b="1">
                <a:solidFill>
                  <a:srgbClr val="CC0000"/>
                </a:solidFill>
              </a:rPr>
              <a:t>5</a:t>
            </a:r>
            <a:r>
              <a:rPr lang="en-US" sz="15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</a:p>
        </p:txBody>
      </p:sp>
      <p:sp>
        <p:nvSpPr>
          <p:cNvPr id="383006" name="Rectangle 30"/>
          <p:cNvSpPr>
            <a:spLocks noChangeArrowheads="1"/>
          </p:cNvSpPr>
          <p:nvPr/>
        </p:nvSpPr>
        <p:spPr bwMode="auto">
          <a:xfrm>
            <a:off x="7412038" y="539750"/>
            <a:ext cx="320675" cy="396875"/>
          </a:xfrm>
          <a:prstGeom prst="rect">
            <a:avLst/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tIns="0" rIns="9144" bIns="0">
            <a:spAutoFit/>
          </a:bodyPr>
          <a:lstStyle/>
          <a:p>
            <a:pPr eaLnBrk="1" hangingPunct="1"/>
            <a:r>
              <a:rPr lang="en-US" sz="2600" b="1">
                <a:solidFill>
                  <a:srgbClr val="CC0000"/>
                </a:solidFill>
              </a:rPr>
              <a:t>5</a:t>
            </a:r>
            <a:r>
              <a:rPr lang="en-US" sz="26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  <a:endParaRPr lang="en-US" sz="2600" b="1">
              <a:solidFill>
                <a:srgbClr val="000000"/>
              </a:solidFill>
              <a:latin typeface="MathematicalPi 1" charset="0"/>
              <a:sym typeface="Symbol" pitchFamily="-93" charset="2"/>
            </a:endParaRPr>
          </a:p>
        </p:txBody>
      </p:sp>
      <p:pic>
        <p:nvPicPr>
          <p:cNvPr id="383009" name="Picture 33" descr="penguin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2400" y="5511156"/>
            <a:ext cx="127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3010" name="AutoShape 34"/>
          <p:cNvSpPr>
            <a:spLocks noChangeArrowheads="1"/>
          </p:cNvSpPr>
          <p:nvPr/>
        </p:nvSpPr>
        <p:spPr bwMode="auto">
          <a:xfrm flipH="1">
            <a:off x="1524000" y="3987156"/>
            <a:ext cx="2667000" cy="1524000"/>
          </a:xfrm>
          <a:prstGeom prst="wedgeEllipseCallout">
            <a:avLst>
              <a:gd name="adj1" fmla="val 62676"/>
              <a:gd name="adj2" fmla="val 63227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endParaRPr lang="en-US" sz="1800" b="1" dirty="0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  <a:p>
            <a:r>
              <a:rPr lang="en-US" sz="1800" b="1" dirty="0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Sounds trivial, but</a:t>
            </a:r>
            <a:r>
              <a:rPr lang="en-US" sz="1800" b="1" dirty="0">
                <a:solidFill>
                  <a:srgbClr val="0F116A"/>
                </a:solidFill>
                <a:ea typeface="ＭＳ Ｐゴシック" pitchFamily="1" charset="-128"/>
              </a:rPr>
              <a:t>…</a:t>
            </a:r>
            <a:r>
              <a:rPr lang="en-US" sz="1800" b="1" dirty="0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/>
            </a:r>
            <a:br>
              <a:rPr lang="en-US" sz="1800" b="1" dirty="0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 dirty="0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this will be</a:t>
            </a:r>
            <a:br>
              <a:rPr lang="en-US" sz="1800" b="1" dirty="0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 dirty="0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IMPORTANT</a:t>
            </a:r>
            <a:r>
              <a:rPr lang="en-US" sz="1800" b="1" i="1" dirty="0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!!</a:t>
            </a:r>
            <a:endParaRPr lang="en-US" sz="1800" b="1" dirty="0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  <a:p>
            <a:endParaRPr lang="en-US" sz="1800" b="1" dirty="0">
              <a:solidFill>
                <a:srgbClr val="0F116A"/>
              </a:solidFill>
              <a:latin typeface="Comic Sans MS" pitchFamily="1" charset="0"/>
              <a:ea typeface="Geneva" pitchFamily="1" charset="-128"/>
            </a:endParaRPr>
          </a:p>
        </p:txBody>
      </p:sp>
      <p:sp>
        <p:nvSpPr>
          <p:cNvPr id="383011" name="Oval 35"/>
          <p:cNvSpPr>
            <a:spLocks noChangeArrowheads="1"/>
          </p:cNvSpPr>
          <p:nvPr/>
        </p:nvSpPr>
        <p:spPr bwMode="auto">
          <a:xfrm>
            <a:off x="6688138" y="2857500"/>
            <a:ext cx="939800" cy="979488"/>
          </a:xfrm>
          <a:prstGeom prst="ellips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2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2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30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829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830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3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830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79" grpId="0" build="p" autoUpdateAnimBg="0"/>
      <p:bldP spid="382983" grpId="0" animBg="1" autoUpdateAnimBg="0"/>
      <p:bldP spid="383006" grpId="0" animBg="1" autoUpdateAnimBg="0"/>
      <p:bldP spid="383010" grpId="0" animBg="1" autoUpdateAnimBg="0"/>
      <p:bldP spid="3830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85738" y="6257925"/>
            <a:ext cx="1652587" cy="600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Anti-parallel strands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0" b="3600"/>
          <a:stretch>
            <a:fillRect/>
          </a:stretch>
        </p:blipFill>
        <p:spPr bwMode="auto">
          <a:xfrm>
            <a:off x="5270500" y="533400"/>
            <a:ext cx="3876675" cy="609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5029" name="Rectangle 5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66750" y="1371600"/>
            <a:ext cx="5657850" cy="4765675"/>
          </a:xfrm>
        </p:spPr>
        <p:txBody>
          <a:bodyPr/>
          <a:lstStyle/>
          <a:p>
            <a:pPr eaLnBrk="1" hangingPunct="1"/>
            <a:r>
              <a:rPr lang="en-US" smtClean="0"/>
              <a:t>Nucleotides in DNA backbone are bonded from phosphate to sugar between 3</a:t>
            </a:r>
            <a:r>
              <a:rPr lang="en-US" smtClean="0">
                <a:sym typeface="Symbol" pitchFamily="-93" charset="2"/>
              </a:rPr>
              <a:t></a:t>
            </a:r>
            <a:r>
              <a:rPr lang="en-US" smtClean="0"/>
              <a:t> &amp; 5</a:t>
            </a:r>
            <a:r>
              <a:rPr lang="en-US" smtClean="0">
                <a:sym typeface="Symbol" pitchFamily="-93" charset="2"/>
              </a:rPr>
              <a:t></a:t>
            </a:r>
            <a:r>
              <a:rPr lang="en-US" smtClean="0"/>
              <a:t> carbons</a:t>
            </a:r>
          </a:p>
          <a:p>
            <a:pPr lvl="1" eaLnBrk="1" hangingPunct="1"/>
            <a:r>
              <a:rPr lang="en-US" smtClean="0"/>
              <a:t>DNA molecule has “direction”</a:t>
            </a:r>
          </a:p>
          <a:p>
            <a:pPr lvl="1" eaLnBrk="1" hangingPunct="1"/>
            <a:r>
              <a:rPr lang="en-US" smtClean="0"/>
              <a:t>complementary strand runs in opposite direction</a:t>
            </a:r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6667500" y="2684463"/>
            <a:ext cx="746125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8394700" y="2684463"/>
            <a:ext cx="746125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8394700" y="6273800"/>
            <a:ext cx="746125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1" name="Rectangle 10"/>
          <p:cNvSpPr>
            <a:spLocks noChangeArrowheads="1"/>
          </p:cNvSpPr>
          <p:nvPr/>
        </p:nvSpPr>
        <p:spPr bwMode="auto">
          <a:xfrm>
            <a:off x="6699250" y="6273800"/>
            <a:ext cx="746125" cy="381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5035" name="Rectangle 11"/>
          <p:cNvSpPr>
            <a:spLocks noChangeArrowheads="1"/>
          </p:cNvSpPr>
          <p:nvPr/>
        </p:nvSpPr>
        <p:spPr bwMode="auto">
          <a:xfrm>
            <a:off x="6913563" y="6254750"/>
            <a:ext cx="320675" cy="396875"/>
          </a:xfrm>
          <a:prstGeom prst="rect">
            <a:avLst/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tIns="0" rIns="9144" bIns="0">
            <a:spAutoFit/>
          </a:bodyPr>
          <a:lstStyle/>
          <a:p>
            <a:pPr eaLnBrk="1" hangingPunct="1"/>
            <a:r>
              <a:rPr lang="en-US" sz="2600" b="1">
                <a:solidFill>
                  <a:srgbClr val="CC0000"/>
                </a:solidFill>
              </a:rPr>
              <a:t>3</a:t>
            </a:r>
            <a:r>
              <a:rPr lang="en-US" sz="26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  <a:endParaRPr lang="en-US" sz="2600" b="1">
              <a:solidFill>
                <a:srgbClr val="000000"/>
              </a:solidFill>
              <a:latin typeface="MathematicalPi 1" charset="0"/>
              <a:sym typeface="Symbol" pitchFamily="-93" charset="2"/>
            </a:endParaRPr>
          </a:p>
        </p:txBody>
      </p:sp>
      <p:sp>
        <p:nvSpPr>
          <p:cNvPr id="385036" name="Rectangle 12"/>
          <p:cNvSpPr>
            <a:spLocks noChangeArrowheads="1"/>
          </p:cNvSpPr>
          <p:nvPr/>
        </p:nvSpPr>
        <p:spPr bwMode="auto">
          <a:xfrm>
            <a:off x="6911975" y="2646363"/>
            <a:ext cx="320675" cy="396875"/>
          </a:xfrm>
          <a:prstGeom prst="rect">
            <a:avLst/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tIns="0" rIns="9144" bIns="0">
            <a:spAutoFit/>
          </a:bodyPr>
          <a:lstStyle/>
          <a:p>
            <a:pPr eaLnBrk="1" hangingPunct="1"/>
            <a:r>
              <a:rPr lang="en-US" sz="2600" b="1">
                <a:solidFill>
                  <a:srgbClr val="CC0000"/>
                </a:solidFill>
              </a:rPr>
              <a:t>5</a:t>
            </a:r>
            <a:r>
              <a:rPr lang="en-US" sz="26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  <a:endParaRPr lang="en-US" sz="2600" b="1">
              <a:solidFill>
                <a:srgbClr val="000000"/>
              </a:solidFill>
              <a:latin typeface="MathematicalPi 1" charset="0"/>
              <a:sym typeface="Symbol" pitchFamily="-93" charset="2"/>
            </a:endParaRPr>
          </a:p>
        </p:txBody>
      </p:sp>
      <p:sp>
        <p:nvSpPr>
          <p:cNvPr id="385037" name="Rectangle 13"/>
          <p:cNvSpPr>
            <a:spLocks noChangeArrowheads="1"/>
          </p:cNvSpPr>
          <p:nvPr/>
        </p:nvSpPr>
        <p:spPr bwMode="auto">
          <a:xfrm>
            <a:off x="8647113" y="6254750"/>
            <a:ext cx="320675" cy="396875"/>
          </a:xfrm>
          <a:prstGeom prst="rect">
            <a:avLst/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tIns="0" rIns="9144" bIns="0">
            <a:spAutoFit/>
          </a:bodyPr>
          <a:lstStyle/>
          <a:p>
            <a:pPr eaLnBrk="1" hangingPunct="1"/>
            <a:r>
              <a:rPr lang="en-US" sz="2600" b="1">
                <a:solidFill>
                  <a:srgbClr val="CC0000"/>
                </a:solidFill>
              </a:rPr>
              <a:t>5</a:t>
            </a:r>
            <a:r>
              <a:rPr lang="en-US" sz="26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  <a:endParaRPr lang="en-US" sz="2600" b="1">
              <a:solidFill>
                <a:srgbClr val="000000"/>
              </a:solidFill>
              <a:latin typeface="MathematicalPi 1" charset="0"/>
              <a:sym typeface="Symbol" pitchFamily="-93" charset="2"/>
            </a:endParaRPr>
          </a:p>
        </p:txBody>
      </p:sp>
      <p:sp>
        <p:nvSpPr>
          <p:cNvPr id="385038" name="Rectangle 14"/>
          <p:cNvSpPr>
            <a:spLocks noChangeArrowheads="1"/>
          </p:cNvSpPr>
          <p:nvPr/>
        </p:nvSpPr>
        <p:spPr bwMode="auto">
          <a:xfrm>
            <a:off x="8645525" y="2646363"/>
            <a:ext cx="320675" cy="396875"/>
          </a:xfrm>
          <a:prstGeom prst="rect">
            <a:avLst/>
          </a:prstGeom>
          <a:solidFill>
            <a:srgbClr val="FFCC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20" tIns="0" rIns="9144" bIns="0">
            <a:spAutoFit/>
          </a:bodyPr>
          <a:lstStyle/>
          <a:p>
            <a:pPr eaLnBrk="1" hangingPunct="1"/>
            <a:r>
              <a:rPr lang="en-US" sz="2600" b="1">
                <a:solidFill>
                  <a:srgbClr val="CC0000"/>
                </a:solidFill>
              </a:rPr>
              <a:t>3</a:t>
            </a:r>
            <a:r>
              <a:rPr lang="en-US" sz="2600" b="1">
                <a:solidFill>
                  <a:srgbClr val="CC0000"/>
                </a:solidFill>
                <a:latin typeface="MathematicalPi 1" charset="0"/>
                <a:sym typeface="Symbol" pitchFamily="-93" charset="2"/>
              </a:rPr>
              <a:t></a:t>
            </a:r>
            <a:endParaRPr lang="en-US" sz="2600" b="1">
              <a:solidFill>
                <a:srgbClr val="000000"/>
              </a:solidFill>
              <a:latin typeface="MathematicalPi 1" charset="0"/>
              <a:sym typeface="Symbol" pitchFamily="-93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5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5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5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5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5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5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50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50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850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50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29" grpId="0" build="p" autoUpdateAnimBg="0"/>
      <p:bldP spid="385035" grpId="0" animBg="1" autoUpdateAnimBg="0"/>
      <p:bldP spid="385036" grpId="0" animBg="1" autoUpdateAnimBg="0"/>
      <p:bldP spid="385037" grpId="0" animBg="1" autoUpdateAnimBg="0"/>
      <p:bldP spid="385038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Bonding in DNA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9" r="27000" b="14464"/>
          <a:stretch>
            <a:fillRect/>
          </a:stretch>
        </p:blipFill>
        <p:spPr bwMode="auto">
          <a:xfrm>
            <a:off x="3657600" y="1757363"/>
            <a:ext cx="3749675" cy="411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7079" name="Rectangle 7"/>
          <p:cNvSpPr>
            <a:spLocks noChangeArrowheads="1"/>
          </p:cNvSpPr>
          <p:nvPr/>
        </p:nvSpPr>
        <p:spPr bwMode="auto">
          <a:xfrm>
            <a:off x="292100" y="5962650"/>
            <a:ext cx="8610600" cy="822325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l"/>
            <a:r>
              <a:rPr lang="en-US" b="1">
                <a:solidFill>
                  <a:srgbClr val="0F116A"/>
                </a:solidFill>
              </a:rPr>
              <a:t>….</a:t>
            </a:r>
            <a:r>
              <a:rPr lang="en-US" b="1" u="sng">
                <a:solidFill>
                  <a:srgbClr val="CC0000"/>
                </a:solidFill>
              </a:rPr>
              <a:t>strong</a:t>
            </a:r>
            <a:r>
              <a:rPr lang="en-US" b="1">
                <a:solidFill>
                  <a:srgbClr val="0F116A"/>
                </a:solidFill>
              </a:rPr>
              <a:t> or </a:t>
            </a:r>
            <a:r>
              <a:rPr lang="en-US" b="1" u="sng">
                <a:solidFill>
                  <a:srgbClr val="CC0000"/>
                </a:solidFill>
              </a:rPr>
              <a:t>weak</a:t>
            </a:r>
            <a:r>
              <a:rPr lang="en-US" b="1">
                <a:solidFill>
                  <a:srgbClr val="0F116A"/>
                </a:solidFill>
              </a:rPr>
              <a:t> bonds?</a:t>
            </a:r>
          </a:p>
          <a:p>
            <a:pPr algn="l"/>
            <a:r>
              <a:rPr lang="en-US" b="1">
                <a:solidFill>
                  <a:srgbClr val="0F116A"/>
                </a:solidFill>
              </a:rPr>
              <a:t>How do the bonds fit the mechanism for copying DNA? </a:t>
            </a:r>
            <a:endParaRPr lang="en-US" sz="3600" b="1">
              <a:solidFill>
                <a:schemeClr val="tx2"/>
              </a:solidFill>
            </a:endParaRPr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3148013" y="4705350"/>
            <a:ext cx="449262" cy="488950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chemeClr val="bg1"/>
                </a:solidFill>
              </a:rPr>
              <a:t>3</a:t>
            </a:r>
            <a:r>
              <a:rPr lang="en-US" sz="26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sp>
        <p:nvSpPr>
          <p:cNvPr id="9222" name="Rectangle 9"/>
          <p:cNvSpPr>
            <a:spLocks noChangeArrowheads="1"/>
          </p:cNvSpPr>
          <p:nvPr/>
        </p:nvSpPr>
        <p:spPr bwMode="auto">
          <a:xfrm>
            <a:off x="3125788" y="2038350"/>
            <a:ext cx="449262" cy="488950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chemeClr val="bg1"/>
                </a:solidFill>
              </a:rPr>
              <a:t>5</a:t>
            </a:r>
            <a:r>
              <a:rPr lang="en-US" sz="2600" b="1">
                <a:solidFill>
                  <a:schemeClr val="bg1"/>
                </a:solidFill>
                <a:sym typeface="Symbol" pitchFamily="-93" charset="2"/>
              </a:rPr>
              <a:t></a:t>
            </a:r>
            <a:endParaRPr lang="en-US" sz="3000" b="1">
              <a:solidFill>
                <a:srgbClr val="0F116A"/>
              </a:solidFill>
              <a:sym typeface="Symbol" pitchFamily="-93" charset="2"/>
            </a:endParaRPr>
          </a:p>
        </p:txBody>
      </p:sp>
      <p:sp>
        <p:nvSpPr>
          <p:cNvPr id="9223" name="Rectangle 10"/>
          <p:cNvSpPr>
            <a:spLocks noChangeArrowheads="1"/>
          </p:cNvSpPr>
          <p:nvPr/>
        </p:nvSpPr>
        <p:spPr bwMode="auto">
          <a:xfrm>
            <a:off x="7262813" y="2114550"/>
            <a:ext cx="449262" cy="488950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chemeClr val="bg1"/>
                </a:solidFill>
              </a:rPr>
              <a:t>3</a:t>
            </a:r>
            <a:r>
              <a:rPr lang="en-US" sz="2600" b="1">
                <a:solidFill>
                  <a:schemeClr val="bg1"/>
                </a:solidFill>
                <a:sym typeface="Symbol" pitchFamily="-93" charset="2"/>
              </a:rPr>
              <a:t></a:t>
            </a:r>
            <a:endParaRPr lang="en-US" sz="3000" b="1">
              <a:solidFill>
                <a:schemeClr val="bg1"/>
              </a:solidFill>
              <a:sym typeface="Symbol" pitchFamily="-93" charset="2"/>
            </a:endParaRP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7262813" y="4933950"/>
            <a:ext cx="449262" cy="488950"/>
          </a:xfrm>
          <a:prstGeom prst="rect">
            <a:avLst/>
          </a:prstGeom>
          <a:solidFill>
            <a:srgbClr val="CC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600" b="1">
                <a:solidFill>
                  <a:schemeClr val="bg1"/>
                </a:solidFill>
              </a:rPr>
              <a:t>5</a:t>
            </a:r>
            <a:r>
              <a:rPr lang="en-US" sz="2600" b="1">
                <a:solidFill>
                  <a:schemeClr val="bg1"/>
                </a:solidFill>
                <a:sym typeface="Symbol" pitchFamily="-93" charset="2"/>
              </a:rPr>
              <a:t>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723900" y="3098800"/>
            <a:ext cx="3406775" cy="1309688"/>
            <a:chOff x="456" y="1952"/>
            <a:chExt cx="2146" cy="825"/>
          </a:xfrm>
        </p:grpSpPr>
        <p:sp>
          <p:nvSpPr>
            <p:cNvPr id="9230" name="Line 12"/>
            <p:cNvSpPr>
              <a:spLocks noChangeShapeType="1"/>
            </p:cNvSpPr>
            <p:nvPr/>
          </p:nvSpPr>
          <p:spPr bwMode="auto">
            <a:xfrm>
              <a:off x="1930" y="2489"/>
              <a:ext cx="672" cy="28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1" name="AutoShape 13"/>
            <p:cNvSpPr>
              <a:spLocks noChangeArrowheads="1"/>
            </p:cNvSpPr>
            <p:nvPr/>
          </p:nvSpPr>
          <p:spPr bwMode="auto">
            <a:xfrm>
              <a:off x="456" y="1952"/>
              <a:ext cx="1632" cy="824"/>
            </a:xfrm>
            <a:prstGeom prst="roundRect">
              <a:avLst>
                <a:gd name="adj" fmla="val 16667"/>
              </a:avLst>
            </a:prstGeom>
            <a:solidFill>
              <a:srgbClr val="FFE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b="1">
                  <a:solidFill>
                    <a:srgbClr val="0F116A"/>
                  </a:solidFill>
                </a:rPr>
                <a:t>covalent</a:t>
              </a:r>
            </a:p>
            <a:p>
              <a:r>
                <a:rPr lang="en-US" b="1">
                  <a:solidFill>
                    <a:srgbClr val="0F116A"/>
                  </a:solidFill>
                </a:rPr>
                <a:t>phosphodiester</a:t>
              </a:r>
              <a:endParaRPr lang="en-US" sz="2800" b="1">
                <a:solidFill>
                  <a:srgbClr val="0F116A"/>
                </a:solidFill>
              </a:endParaRPr>
            </a:p>
            <a:p>
              <a:r>
                <a:rPr lang="en-US" b="1">
                  <a:solidFill>
                    <a:srgbClr val="0F116A"/>
                  </a:solidFill>
                </a:rPr>
                <a:t>bonds</a:t>
              </a:r>
              <a:endParaRPr lang="en-US" sz="3600" b="1">
                <a:solidFill>
                  <a:schemeClr val="tx2"/>
                </a:solidFill>
              </a:endParaRPr>
            </a:p>
          </p:txBody>
        </p:sp>
      </p:grpSp>
      <p:sp>
        <p:nvSpPr>
          <p:cNvPr id="9226" name="Rectangle 16"/>
          <p:cNvSpPr>
            <a:spLocks noChangeArrowheads="1"/>
          </p:cNvSpPr>
          <p:nvPr/>
        </p:nvSpPr>
        <p:spPr bwMode="auto">
          <a:xfrm>
            <a:off x="4683125" y="1865313"/>
            <a:ext cx="1282700" cy="5683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611688" y="1371600"/>
            <a:ext cx="1652587" cy="1066800"/>
            <a:chOff x="2880" y="864"/>
            <a:chExt cx="1041" cy="672"/>
          </a:xfrm>
        </p:grpSpPr>
        <p:sp>
          <p:nvSpPr>
            <p:cNvPr id="9228" name="Line 5"/>
            <p:cNvSpPr>
              <a:spLocks noChangeShapeType="1"/>
            </p:cNvSpPr>
            <p:nvPr/>
          </p:nvSpPr>
          <p:spPr bwMode="auto">
            <a:xfrm>
              <a:off x="3367" y="1369"/>
              <a:ext cx="0" cy="167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" name="AutoShape 6"/>
            <p:cNvSpPr>
              <a:spLocks noChangeArrowheads="1"/>
            </p:cNvSpPr>
            <p:nvPr/>
          </p:nvSpPr>
          <p:spPr bwMode="auto">
            <a:xfrm>
              <a:off x="2880" y="864"/>
              <a:ext cx="1041" cy="568"/>
            </a:xfrm>
            <a:prstGeom prst="roundRect">
              <a:avLst>
                <a:gd name="adj" fmla="val 16667"/>
              </a:avLst>
            </a:prstGeom>
            <a:solidFill>
              <a:srgbClr val="FFEA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en-US" b="1">
                  <a:solidFill>
                    <a:srgbClr val="0F116A"/>
                  </a:solidFill>
                </a:rPr>
                <a:t>hydrogen</a:t>
              </a:r>
              <a:endParaRPr lang="en-US" sz="2800" b="1">
                <a:solidFill>
                  <a:srgbClr val="0F116A"/>
                </a:solidFill>
              </a:endParaRPr>
            </a:p>
            <a:p>
              <a:r>
                <a:rPr lang="en-US" b="1">
                  <a:solidFill>
                    <a:srgbClr val="0F116A"/>
                  </a:solidFill>
                </a:rPr>
                <a:t>bonds</a:t>
              </a:r>
              <a:endParaRPr lang="en-US" sz="3600" b="1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7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7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ibro Up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9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Base pairing in DNA</a:t>
            </a:r>
          </a:p>
        </p:txBody>
      </p:sp>
      <p:sp>
        <p:nvSpPr>
          <p:cNvPr id="38912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4038600" cy="5318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Purines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adenine (A)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guanine (G)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Pyrimidines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thymine (T)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cytosine (C)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Pairing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 : T </a:t>
            </a:r>
            <a:endParaRPr lang="en-US" sz="2400" smtClean="0"/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2 bonds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 : 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3 bonds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5"/>
          <a:stretch>
            <a:fillRect/>
          </a:stretch>
        </p:blipFill>
        <p:spPr bwMode="auto">
          <a:xfrm>
            <a:off x="5257800" y="1524000"/>
            <a:ext cx="34210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195309" y="6248400"/>
            <a:ext cx="1296140" cy="525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9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9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9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9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9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9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9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6" b="3600"/>
          <a:stretch>
            <a:fillRect/>
          </a:stretch>
        </p:blipFill>
        <p:spPr bwMode="auto">
          <a:xfrm>
            <a:off x="4343400" y="381000"/>
            <a:ext cx="4760913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Copying DNA</a:t>
            </a:r>
          </a:p>
        </p:txBody>
      </p:sp>
      <p:sp>
        <p:nvSpPr>
          <p:cNvPr id="391172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4724400" cy="3886200"/>
          </a:xfrm>
        </p:spPr>
        <p:txBody>
          <a:bodyPr/>
          <a:lstStyle/>
          <a:p>
            <a:pPr eaLnBrk="1" hangingPunct="1"/>
            <a:r>
              <a:rPr lang="en-US" smtClean="0"/>
              <a:t>Replication of DNA</a:t>
            </a:r>
          </a:p>
          <a:p>
            <a:pPr lvl="1" eaLnBrk="1" hangingPunct="1"/>
            <a:r>
              <a:rPr lang="en-US" smtClean="0"/>
              <a:t>base pairing allows each strand to serve as a </a:t>
            </a:r>
            <a:r>
              <a:rPr lang="en-US" u="sng" smtClean="0">
                <a:solidFill>
                  <a:srgbClr val="CC0000"/>
                </a:solidFill>
              </a:rPr>
              <a:t>template</a:t>
            </a:r>
            <a:r>
              <a:rPr lang="en-US" smtClean="0"/>
              <a:t> for a new strand</a:t>
            </a:r>
          </a:p>
          <a:p>
            <a:pPr lvl="1" eaLnBrk="1" hangingPunct="1"/>
            <a:r>
              <a:rPr lang="en-US" smtClean="0"/>
              <a:t>new strand is 1/2 parent template &amp; </a:t>
            </a:r>
            <a:br>
              <a:rPr lang="en-US" smtClean="0"/>
            </a:br>
            <a:r>
              <a:rPr lang="en-US" smtClean="0"/>
              <a:t>1/2 new DNA</a:t>
            </a:r>
          </a:p>
        </p:txBody>
      </p:sp>
      <p:pic>
        <p:nvPicPr>
          <p:cNvPr id="11269" name="Picture 5" descr="16-07-DNAReplication-L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24"/>
          <a:stretch>
            <a:fillRect/>
          </a:stretch>
        </p:blipFill>
        <p:spPr bwMode="auto">
          <a:xfrm>
            <a:off x="0" y="5334000"/>
            <a:ext cx="7154863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1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1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1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1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5867400" cy="762000"/>
          </a:xfrm>
        </p:spPr>
        <p:txBody>
          <a:bodyPr/>
          <a:lstStyle/>
          <a:p>
            <a:pPr eaLnBrk="1" hangingPunct="1"/>
            <a:r>
              <a:rPr lang="en-US" smtClean="0"/>
              <a:t>DNA Replication </a:t>
            </a:r>
          </a:p>
        </p:txBody>
      </p:sp>
      <p:sp>
        <p:nvSpPr>
          <p:cNvPr id="1229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077200" cy="762000"/>
          </a:xfrm>
        </p:spPr>
        <p:txBody>
          <a:bodyPr/>
          <a:lstStyle/>
          <a:p>
            <a:pPr eaLnBrk="1" hangingPunct="1"/>
            <a:r>
              <a:rPr lang="en-US" sz="2200" smtClean="0"/>
              <a:t>Large team of enzymes coordinates replication</a:t>
            </a:r>
          </a:p>
        </p:txBody>
      </p:sp>
      <p:pic>
        <p:nvPicPr>
          <p:cNvPr id="12292" name="Picture 4" descr="16-10-OriginsOfReplicat-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0" b="3850"/>
          <a:stretch>
            <a:fillRect/>
          </a:stretch>
        </p:blipFill>
        <p:spPr bwMode="auto">
          <a:xfrm>
            <a:off x="914400" y="1905000"/>
            <a:ext cx="7115175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65" name="AutoShape 5"/>
          <p:cNvSpPr>
            <a:spLocks noChangeArrowheads="1"/>
          </p:cNvSpPr>
          <p:nvPr/>
        </p:nvSpPr>
        <p:spPr bwMode="auto">
          <a:xfrm>
            <a:off x="5159375" y="315913"/>
            <a:ext cx="2227263" cy="906462"/>
          </a:xfrm>
          <a:prstGeom prst="wedgeEllipseCallout">
            <a:avLst>
              <a:gd name="adj1" fmla="val 81005"/>
              <a:gd name="adj2" fmla="val 17426"/>
            </a:avLst>
          </a:prstGeom>
          <a:solidFill>
            <a:srgbClr val="FFEA18"/>
          </a:solidFill>
          <a:ln w="38100">
            <a:solidFill>
              <a:srgbClr val="CC0000"/>
            </a:solidFill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Let</a:t>
            </a:r>
            <a:r>
              <a:rPr lang="en-US" sz="1800" b="1">
                <a:solidFill>
                  <a:srgbClr val="0F116A"/>
                </a:solidFill>
                <a:ea typeface="ＭＳ Ｐゴシック" pitchFamily="1" charset="-128"/>
              </a:rPr>
              <a:t>’</a:t>
            </a: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s meet</a:t>
            </a:r>
            <a:b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</a:br>
            <a:r>
              <a:rPr lang="en-US" sz="1800" b="1">
                <a:solidFill>
                  <a:srgbClr val="0F116A"/>
                </a:solidFill>
                <a:latin typeface="Comic Sans MS" pitchFamily="1" charset="0"/>
                <a:ea typeface="ＭＳ Ｐゴシック" pitchFamily="1" charset="-128"/>
              </a:rPr>
              <a:t>the team</a:t>
            </a:r>
            <a:r>
              <a:rPr lang="en-US" sz="1800" b="1">
                <a:solidFill>
                  <a:srgbClr val="0F116A"/>
                </a:solidFill>
                <a:ea typeface="ＭＳ Ｐゴシック" pitchFamily="1" charset="-128"/>
              </a:rPr>
              <a:t>…</a:t>
            </a:r>
            <a:endParaRPr lang="en-US" sz="1800" b="1">
              <a:solidFill>
                <a:srgbClr val="0F116A"/>
              </a:solidFill>
              <a:latin typeface="Comic Sans MS" pitchFamily="1" charset="0"/>
              <a:ea typeface="ＭＳ Ｐゴシック" pitchFamily="1" charset="-128"/>
            </a:endParaRPr>
          </a:p>
        </p:txBody>
      </p:sp>
      <p:pic>
        <p:nvPicPr>
          <p:cNvPr id="399369" name="Picture 9" descr="penguin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9600"/>
            <a:ext cx="12747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195309" y="6248400"/>
            <a:ext cx="1296140" cy="5252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993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ack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5" grpId="0" animBg="1" autoUpdateAnimBg="0"/>
    </p:bldLst>
  </p:timing>
</p:sld>
</file>

<file path=ppt/theme/theme1.xml><?xml version="1.0" encoding="utf-8"?>
<a:theme xmlns:a="http://schemas.openxmlformats.org/drawingml/2006/main" name="PPT2007AP">
  <a:themeElements>
    <a:clrScheme name="PPT2007AP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PPT2007A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EA18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PT2007AP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2007AP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2007AP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2004:Templates:My Templates:PPT2007AP.pot</Template>
  <TotalTime>740</TotalTime>
  <Words>801</Words>
  <Application>Microsoft Office PowerPoint</Application>
  <PresentationFormat>On-screen Show (4:3)</PresentationFormat>
  <Paragraphs>333</Paragraphs>
  <Slides>21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PPT2007AP</vt:lpstr>
      <vt:lpstr>PowerPoint Presentation</vt:lpstr>
      <vt:lpstr>Double helix structure of DNA</vt:lpstr>
      <vt:lpstr>Directionality of DNA</vt:lpstr>
      <vt:lpstr>The DNA backbone</vt:lpstr>
      <vt:lpstr>Anti-parallel strands</vt:lpstr>
      <vt:lpstr>Bonding in DNA</vt:lpstr>
      <vt:lpstr>Base pairing in DNA</vt:lpstr>
      <vt:lpstr>Copying DNA</vt:lpstr>
      <vt:lpstr>DNA Replication </vt:lpstr>
      <vt:lpstr>Replication: 1st step</vt:lpstr>
      <vt:lpstr>Replication: 2nd step</vt:lpstr>
      <vt:lpstr>Energy of Replication</vt:lpstr>
      <vt:lpstr>Replication</vt:lpstr>
      <vt:lpstr>PowerPoint Presentation</vt:lpstr>
      <vt:lpstr>Leading &amp; Lagging strands</vt:lpstr>
      <vt:lpstr>Replication fork / Replication bubble</vt:lpstr>
      <vt:lpstr>Starting DNA synthesis: RNA primers</vt:lpstr>
      <vt:lpstr>Replacing RNA primers with DNA</vt:lpstr>
      <vt:lpstr>Replication fork</vt:lpstr>
      <vt:lpstr>Editing &amp; proofreading DNA</vt:lpstr>
      <vt:lpstr>Fast &amp; accurate!</vt:lpstr>
    </vt:vector>
  </TitlesOfParts>
  <Company>Kim Foglia</Company>
  <LinksUpToDate>false</LinksUpToDate>
  <SharedDoc>false</SharedDoc>
  <HyperlinkBase>http://bio.kimunity.com, http://www.WDinteractive.com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AP &amp; Regents Biology</dc:subject>
  <dc:creator>Kim Foglia</dc:creator>
  <cp:keywords>Education, Biology Zone, Kim Foglia</cp:keywords>
  <dc:description>All Rights Reserved. Copyright 2003. WD Interactive.</dc:description>
  <cp:lastModifiedBy>O'Connor John</cp:lastModifiedBy>
  <cp:revision>74</cp:revision>
  <cp:lastPrinted>2008-02-28T07:00:27Z</cp:lastPrinted>
  <dcterms:created xsi:type="dcterms:W3CDTF">2008-02-28T03:44:15Z</dcterms:created>
  <dcterms:modified xsi:type="dcterms:W3CDTF">2011-12-09T14:40:28Z</dcterms:modified>
  <cp:category>Education</cp:category>
</cp:coreProperties>
</file>